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8"/>
  </p:notesMasterIdLst>
  <p:sldIdLst>
    <p:sldId id="256" r:id="rId2"/>
    <p:sldId id="257" r:id="rId3"/>
    <p:sldId id="258" r:id="rId4"/>
    <p:sldId id="259" r:id="rId5"/>
    <p:sldId id="260" r:id="rId6"/>
    <p:sldId id="271" r:id="rId7"/>
    <p:sldId id="261" r:id="rId8"/>
    <p:sldId id="262" r:id="rId9"/>
    <p:sldId id="264" r:id="rId10"/>
    <p:sldId id="263" r:id="rId11"/>
    <p:sldId id="265" r:id="rId12"/>
    <p:sldId id="266" r:id="rId13"/>
    <p:sldId id="267" r:id="rId14"/>
    <p:sldId id="268" r:id="rId15"/>
    <p:sldId id="269"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199" autoAdjust="0"/>
  </p:normalViewPr>
  <p:slideViewPr>
    <p:cSldViewPr snapToGrid="0">
      <p:cViewPr varScale="1">
        <p:scale>
          <a:sx n="88" d="100"/>
          <a:sy n="88" d="100"/>
        </p:scale>
        <p:origin x="143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330909-3DC1-4DAD-A92F-BC04603F7C37}" type="datetimeFigureOut">
              <a:rPr lang="en-AU" smtClean="0"/>
              <a:t>30/06/2018</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40B66D-BB1C-45B1-BB4B-AE6AE2183985}" type="slidenum">
              <a:rPr lang="en-AU" smtClean="0"/>
              <a:t>‹#›</a:t>
            </a:fld>
            <a:endParaRPr lang="en-AU"/>
          </a:p>
        </p:txBody>
      </p:sp>
    </p:spTree>
    <p:extLst>
      <p:ext uri="{BB962C8B-B14F-4D97-AF65-F5344CB8AC3E}">
        <p14:creationId xmlns:p14="http://schemas.microsoft.com/office/powerpoint/2010/main" val="90093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dpi.nsw.gov.au/fishing/aquaculture/publications/oysters/oyster-industry-in-nsw"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presentation</a:t>
            </a:r>
            <a:r>
              <a:rPr lang="en-AU" baseline="0" dirty="0"/>
              <a:t> should take around 10 minutes to present.</a:t>
            </a:r>
          </a:p>
          <a:p>
            <a:endParaRPr lang="en-AU" baseline="0" dirty="0"/>
          </a:p>
          <a:p>
            <a:r>
              <a:rPr lang="en-AU" baseline="0" dirty="0"/>
              <a:t>It is written based on the assumption that your audience has no real knowledge of the </a:t>
            </a:r>
            <a:r>
              <a:rPr lang="en-AU" baseline="0"/>
              <a:t>oyster industry.</a:t>
            </a:r>
            <a:endParaRPr lang="en-AU" baseline="0" dirty="0"/>
          </a:p>
          <a:p>
            <a:endParaRPr lang="en-AU" baseline="0" dirty="0"/>
          </a:p>
          <a:p>
            <a:r>
              <a:rPr lang="en-AU" baseline="0" dirty="0"/>
              <a:t>Feel free to adapt it for your own use and insert your own information and photos into Slides 10 &amp; 11.</a:t>
            </a:r>
          </a:p>
          <a:p>
            <a:endParaRPr lang="en-AU" baseline="0" dirty="0"/>
          </a:p>
          <a:p>
            <a:r>
              <a:rPr lang="en-AU" baseline="0" dirty="0"/>
              <a:t>Depending on your audience, you may like to point out/explain what the photos depict on each slide.</a:t>
            </a:r>
          </a:p>
          <a:p>
            <a:endParaRPr lang="en-AU" baseline="0" dirty="0"/>
          </a:p>
          <a:p>
            <a:r>
              <a:rPr lang="en-AU" baseline="0" dirty="0"/>
              <a:t>It is important that you share your insight and knowledge about the industry rather than just read in rote from the notes.</a:t>
            </a:r>
          </a:p>
          <a:p>
            <a:endParaRPr lang="en-AU" baseline="0" dirty="0"/>
          </a:p>
          <a:p>
            <a:r>
              <a:rPr lang="en-AU" baseline="0" dirty="0"/>
              <a:t>Good luck!</a:t>
            </a:r>
            <a:endParaRPr lang="en-AU" dirty="0"/>
          </a:p>
        </p:txBody>
      </p:sp>
      <p:sp>
        <p:nvSpPr>
          <p:cNvPr id="4" name="Slide Number Placeholder 3"/>
          <p:cNvSpPr>
            <a:spLocks noGrp="1"/>
          </p:cNvSpPr>
          <p:nvPr>
            <p:ph type="sldNum" sz="quarter" idx="10"/>
          </p:nvPr>
        </p:nvSpPr>
        <p:spPr/>
        <p:txBody>
          <a:bodyPr/>
          <a:lstStyle/>
          <a:p>
            <a:fld id="{2240B66D-BB1C-45B1-BB4B-AE6AE2183985}" type="slidenum">
              <a:rPr lang="en-AU" smtClean="0"/>
              <a:t>1</a:t>
            </a:fld>
            <a:endParaRPr lang="en-AU"/>
          </a:p>
        </p:txBody>
      </p:sp>
    </p:spTree>
    <p:extLst>
      <p:ext uri="{BB962C8B-B14F-4D97-AF65-F5344CB8AC3E}">
        <p14:creationId xmlns:p14="http://schemas.microsoft.com/office/powerpoint/2010/main" val="2506621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Insert</a:t>
            </a:r>
            <a:r>
              <a:rPr lang="en-AU" baseline="0" dirty="0"/>
              <a:t> photos here that really capture the beauty and benefits of your estuary. This is your chance to really SELL your region and industry</a:t>
            </a:r>
          </a:p>
          <a:p>
            <a:endParaRPr lang="en-AU" baseline="0" dirty="0"/>
          </a:p>
          <a:p>
            <a:endParaRPr lang="en-AU" dirty="0"/>
          </a:p>
        </p:txBody>
      </p:sp>
      <p:sp>
        <p:nvSpPr>
          <p:cNvPr id="4" name="Slide Number Placeholder 3"/>
          <p:cNvSpPr>
            <a:spLocks noGrp="1"/>
          </p:cNvSpPr>
          <p:nvPr>
            <p:ph type="sldNum" sz="quarter" idx="10"/>
          </p:nvPr>
        </p:nvSpPr>
        <p:spPr/>
        <p:txBody>
          <a:bodyPr/>
          <a:lstStyle/>
          <a:p>
            <a:fld id="{2240B66D-BB1C-45B1-BB4B-AE6AE2183985}" type="slidenum">
              <a:rPr lang="en-AU" smtClean="0"/>
              <a:t>11</a:t>
            </a:fld>
            <a:endParaRPr lang="en-AU"/>
          </a:p>
        </p:txBody>
      </p:sp>
    </p:spTree>
    <p:extLst>
      <p:ext uri="{BB962C8B-B14F-4D97-AF65-F5344CB8AC3E}">
        <p14:creationId xmlns:p14="http://schemas.microsoft.com/office/powerpoint/2010/main" val="110917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Oyster production across NSW was up 6% in 2016/17</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value of Sydney Rock Oysters for the year was $40.7m.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value of Pacific Oyster production for the year was $4.6m.</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The value of Oyster Spat production for the </a:t>
            </a:r>
            <a:r>
              <a:rPr lang="en-AU" sz="1200" kern="1200">
                <a:solidFill>
                  <a:schemeClr val="tx1"/>
                </a:solidFill>
                <a:effectLst/>
                <a:latin typeface="+mn-lt"/>
                <a:ea typeface="+mn-ea"/>
                <a:cs typeface="+mn-cs"/>
              </a:rPr>
              <a:t>year was $2m.</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Aquaculture is the fastest growing primary industry in Australia with over 12% growth per year.</a:t>
            </a:r>
          </a:p>
          <a:p>
            <a:endParaRPr lang="en-AU" dirty="0"/>
          </a:p>
        </p:txBody>
      </p:sp>
      <p:sp>
        <p:nvSpPr>
          <p:cNvPr id="4" name="Slide Number Placeholder 3"/>
          <p:cNvSpPr>
            <a:spLocks noGrp="1"/>
          </p:cNvSpPr>
          <p:nvPr>
            <p:ph type="sldNum" sz="quarter" idx="10"/>
          </p:nvPr>
        </p:nvSpPr>
        <p:spPr/>
        <p:txBody>
          <a:bodyPr/>
          <a:lstStyle/>
          <a:p>
            <a:fld id="{2240B66D-BB1C-45B1-BB4B-AE6AE2183985}" type="slidenum">
              <a:rPr lang="en-AU" smtClean="0"/>
              <a:t>12</a:t>
            </a:fld>
            <a:endParaRPr lang="en-AU"/>
          </a:p>
        </p:txBody>
      </p:sp>
    </p:spTree>
    <p:extLst>
      <p:ext uri="{BB962C8B-B14F-4D97-AF65-F5344CB8AC3E}">
        <p14:creationId xmlns:p14="http://schemas.microsoft.com/office/powerpoint/2010/main" val="3965706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A recent study by the NSW Department of Primary Industries estimated that both the NSW aquaculture production and secondary industries have:</a:t>
            </a:r>
          </a:p>
          <a:p>
            <a:pPr marL="171450" lvl="0" indent="-171450">
              <a:buFontTx/>
              <a:buChar char="-"/>
            </a:pPr>
            <a:r>
              <a:rPr lang="en-AU" sz="1200" kern="1200" dirty="0">
                <a:solidFill>
                  <a:schemeClr val="tx1"/>
                </a:solidFill>
                <a:effectLst/>
                <a:latin typeface="+mn-lt"/>
                <a:ea typeface="+mn-ea"/>
                <a:cs typeface="+mn-cs"/>
              </a:rPr>
              <a:t>an output of $226million, </a:t>
            </a:r>
          </a:p>
          <a:p>
            <a:pPr marL="0" lvl="0" indent="0">
              <a:buFontTx/>
              <a:buNone/>
            </a:pPr>
            <a:endParaRPr lang="en-AU" sz="1200" kern="1200" dirty="0">
              <a:solidFill>
                <a:schemeClr val="tx1"/>
              </a:solidFill>
              <a:effectLst/>
              <a:latin typeface="+mn-lt"/>
              <a:ea typeface="+mn-ea"/>
              <a:cs typeface="+mn-cs"/>
            </a:endParaRPr>
          </a:p>
          <a:p>
            <a:pPr marL="171450" lvl="0" indent="-171450">
              <a:buFontTx/>
              <a:buChar char="-"/>
            </a:pPr>
            <a:r>
              <a:rPr lang="en-AU" sz="1200" kern="1200" dirty="0">
                <a:solidFill>
                  <a:schemeClr val="tx1"/>
                </a:solidFill>
                <a:effectLst/>
                <a:latin typeface="+mn-lt"/>
                <a:ea typeface="+mn-ea"/>
                <a:cs typeface="+mn-cs"/>
              </a:rPr>
              <a:t>added value of $134million, </a:t>
            </a:r>
          </a:p>
          <a:p>
            <a:pPr marL="0" lvl="0" indent="0">
              <a:buFontTx/>
              <a:buNone/>
            </a:pPr>
            <a:endParaRPr lang="en-AU" sz="1200" kern="1200" dirty="0">
              <a:solidFill>
                <a:schemeClr val="tx1"/>
              </a:solidFill>
              <a:effectLst/>
              <a:latin typeface="+mn-lt"/>
              <a:ea typeface="+mn-ea"/>
              <a:cs typeface="+mn-cs"/>
            </a:endParaRPr>
          </a:p>
          <a:p>
            <a:pPr marL="171450" lvl="0" indent="-171450">
              <a:buFontTx/>
              <a:buChar char="-"/>
            </a:pPr>
            <a:r>
              <a:rPr lang="en-AU" sz="1200" kern="1200" dirty="0">
                <a:solidFill>
                  <a:schemeClr val="tx1"/>
                </a:solidFill>
                <a:effectLst/>
                <a:latin typeface="+mn-lt"/>
                <a:ea typeface="+mn-ea"/>
                <a:cs typeface="+mn-cs"/>
              </a:rPr>
              <a:t>generates $69.3million in household income, and </a:t>
            </a:r>
          </a:p>
          <a:p>
            <a:pPr marL="0" lvl="0" indent="0">
              <a:buFontTx/>
              <a:buNone/>
            </a:pPr>
            <a:endParaRPr lang="en-AU"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 creates a total of 1 758 full time jobs across NSW.</a:t>
            </a:r>
          </a:p>
          <a:p>
            <a:endParaRPr lang="en-AU" dirty="0"/>
          </a:p>
        </p:txBody>
      </p:sp>
      <p:sp>
        <p:nvSpPr>
          <p:cNvPr id="4" name="Slide Number Placeholder 3"/>
          <p:cNvSpPr>
            <a:spLocks noGrp="1"/>
          </p:cNvSpPr>
          <p:nvPr>
            <p:ph type="sldNum" sz="quarter" idx="10"/>
          </p:nvPr>
        </p:nvSpPr>
        <p:spPr/>
        <p:txBody>
          <a:bodyPr/>
          <a:lstStyle/>
          <a:p>
            <a:fld id="{2240B66D-BB1C-45B1-BB4B-AE6AE2183985}" type="slidenum">
              <a:rPr lang="en-AU" smtClean="0"/>
              <a:t>13</a:t>
            </a:fld>
            <a:endParaRPr lang="en-AU"/>
          </a:p>
        </p:txBody>
      </p:sp>
    </p:spTree>
    <p:extLst>
      <p:ext uri="{BB962C8B-B14F-4D97-AF65-F5344CB8AC3E}">
        <p14:creationId xmlns:p14="http://schemas.microsoft.com/office/powerpoint/2010/main" val="3574722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Oysters are considered the canary of the waterway as they are an excellent indicator of estuary health.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Oyster farmers are the first people to become aware of water quality problems and are often proactive environmentalists. </a:t>
            </a:r>
            <a:br>
              <a:rPr lang="en-AU" sz="1200" kern="1200" dirty="0">
                <a:solidFill>
                  <a:schemeClr val="tx1"/>
                </a:solidFill>
                <a:effectLst/>
                <a:latin typeface="+mn-lt"/>
                <a:ea typeface="+mn-ea"/>
                <a:cs typeface="+mn-cs"/>
              </a:rPr>
            </a:br>
            <a:br>
              <a:rPr lang="en-AU" sz="1200" kern="1200" dirty="0">
                <a:solidFill>
                  <a:schemeClr val="tx1"/>
                </a:solidFill>
                <a:effectLst/>
                <a:latin typeface="+mn-lt"/>
                <a:ea typeface="+mn-ea"/>
                <a:cs typeface="+mn-cs"/>
              </a:rPr>
            </a:br>
            <a:r>
              <a:rPr lang="en-AU" sz="1200" kern="1200" dirty="0">
                <a:solidFill>
                  <a:schemeClr val="tx1"/>
                </a:solidFill>
                <a:effectLst/>
                <a:latin typeface="+mn-lt"/>
                <a:ea typeface="+mn-ea"/>
                <a:cs typeface="+mn-cs"/>
              </a:rPr>
              <a:t>All oysters are filter-feeders, straining organic material from the surrounding water.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They can filter up to 5 litres of water every hour!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Oysters are not fed or treated with any chemicals throughout their lifetime.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The activities of the NSW oyster industry are guided by the Oyster Industry Sustainable Aquaculture Strategy (OISAS).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This strategy records the industry's commitment to environmental sustainable practices and describe their duty of care for the environment.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In addition, many oyster-producing estuaries in NSW have also proactively, and voluntarily, developed Environmental Management Systems (EMS) that cover their specific waterways. </a:t>
            </a:r>
          </a:p>
          <a:p>
            <a:endParaRPr lang="en-AU" dirty="0"/>
          </a:p>
        </p:txBody>
      </p:sp>
      <p:sp>
        <p:nvSpPr>
          <p:cNvPr id="4" name="Slide Number Placeholder 3"/>
          <p:cNvSpPr>
            <a:spLocks noGrp="1"/>
          </p:cNvSpPr>
          <p:nvPr>
            <p:ph type="sldNum" sz="quarter" idx="10"/>
          </p:nvPr>
        </p:nvSpPr>
        <p:spPr/>
        <p:txBody>
          <a:bodyPr/>
          <a:lstStyle/>
          <a:p>
            <a:fld id="{2240B66D-BB1C-45B1-BB4B-AE6AE2183985}" type="slidenum">
              <a:rPr lang="en-AU" smtClean="0"/>
              <a:t>14</a:t>
            </a:fld>
            <a:endParaRPr lang="en-AU"/>
          </a:p>
        </p:txBody>
      </p:sp>
    </p:spTree>
    <p:extLst>
      <p:ext uri="{BB962C8B-B14F-4D97-AF65-F5344CB8AC3E}">
        <p14:creationId xmlns:p14="http://schemas.microsoft.com/office/powerpoint/2010/main" val="4030141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kern="1200" dirty="0">
                <a:solidFill>
                  <a:schemeClr val="tx1"/>
                </a:solidFill>
                <a:effectLst/>
                <a:latin typeface="+mn-lt"/>
                <a:ea typeface="+mn-ea"/>
                <a:cs typeface="+mn-cs"/>
              </a:rPr>
              <a:t>Few other foods can compare with the nutritional balance of oysters. </a:t>
            </a:r>
          </a:p>
          <a:p>
            <a:pPr lvl="0"/>
            <a:endParaRPr lang="en-AU"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The oyster is an easily digestible and nutritious food, rich in minerals (zinc, selenium, magnesium, calcium and iron) and vitamins (A, B1, B2 and C). </a:t>
            </a:r>
          </a:p>
          <a:p>
            <a:pPr lvl="0"/>
            <a:endParaRPr lang="en-AU"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Oysters are also considered a superfood in terms of their protein and omega-3 content. </a:t>
            </a:r>
          </a:p>
          <a:p>
            <a:pPr lvl="0"/>
            <a:endParaRPr lang="en-AU"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They are low in cholesterol, containing approximately one quarter of the cholesterol of prawns and squid, equal to most other fish. Oysters are well below the cholesterol levels in red meat and some poultry.</a:t>
            </a:r>
          </a:p>
          <a:p>
            <a:pPr lvl="0"/>
            <a:endParaRPr lang="en-AU"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The Sydney Rock Oyster is unique in its ability to live out of water for up to three weeks in cool moist conditions. </a:t>
            </a:r>
          </a:p>
          <a:p>
            <a:pPr lvl="0"/>
            <a:endParaRPr lang="en-AU"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This is longer than any other oyster variety in the world. Even in a country as vast as Australia, this means that fresh, unfrozen product can be available almost anywhere throughout the year. (</a:t>
            </a:r>
            <a:r>
              <a:rPr lang="en-AU" sz="1200" u="sng" kern="1200" dirty="0">
                <a:solidFill>
                  <a:schemeClr val="tx1"/>
                </a:solidFill>
                <a:effectLst/>
                <a:latin typeface="+mn-lt"/>
                <a:ea typeface="+mn-ea"/>
                <a:cs typeface="+mn-cs"/>
                <a:hlinkClick r:id="rId3"/>
              </a:rPr>
              <a:t>https://www.dpi.nsw.gov.au/fishing/aquaculture/publications/oysters/oyster-industry-in-nsw</a:t>
            </a:r>
            <a:r>
              <a:rPr lang="en-AU" sz="1200" u="sng" kern="1200" dirty="0">
                <a:solidFill>
                  <a:schemeClr val="tx1"/>
                </a:solidFill>
                <a:effectLst/>
                <a:latin typeface="+mn-lt"/>
                <a:ea typeface="+mn-ea"/>
                <a:cs typeface="+mn-cs"/>
              </a:rPr>
              <a:t>) </a:t>
            </a:r>
          </a:p>
          <a:p>
            <a:pPr lvl="0"/>
            <a:endParaRPr lang="en-AU"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Sydney Rock Oyster displays flavour and provenance characteristics depending on the estuary it is farmed in. </a:t>
            </a:r>
          </a:p>
          <a:p>
            <a:pPr lvl="0"/>
            <a:endParaRPr lang="en-AU"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They can be sold 12 months of the year with different seasonal flavours and slight changes in colour.</a:t>
            </a:r>
          </a:p>
          <a:p>
            <a:pPr lvl="0"/>
            <a:endParaRPr lang="en-AU"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The Sydney Rock Oyster is 100% organic, with no supplementary feeding required. </a:t>
            </a:r>
          </a:p>
          <a:p>
            <a:pPr lvl="0"/>
            <a:endParaRPr lang="en-AU"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They can be considered a true ‘wild harvest’ product appealing to the clean and green demands of the market.</a:t>
            </a:r>
          </a:p>
          <a:p>
            <a:pPr lvl="0"/>
            <a:endParaRPr lang="en-AU"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The Pacific oyster is currently battling POMS (Pacific Oyster Mortality Syndrome) disease which has dramatically reduced their foothold in the market. </a:t>
            </a:r>
          </a:p>
          <a:p>
            <a:pPr lvl="0"/>
            <a:endParaRPr lang="en-AU"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This provides a clear and solid opportunity to expand the Sydney Rock Oyster industry and grow market share.</a:t>
            </a:r>
          </a:p>
          <a:p>
            <a:pPr lvl="0"/>
            <a:endParaRPr lang="en-AU"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The export market is virtually untapped.  It is believed that the Asian market holds huge potential for oyster producers with the scale and systems to supply this market.</a:t>
            </a:r>
          </a:p>
          <a:p>
            <a:pPr lvl="0"/>
            <a:endParaRPr lang="en-AU"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Oyster farmers are great at growing oysters. They also have a range of tourism opportunities to tap into such as farm tours as consumers wish to understand where their food comes from and get closer to the source.</a:t>
            </a:r>
          </a:p>
          <a:p>
            <a:endParaRPr lang="en-AU" dirty="0"/>
          </a:p>
        </p:txBody>
      </p:sp>
      <p:sp>
        <p:nvSpPr>
          <p:cNvPr id="4" name="Slide Number Placeholder 3"/>
          <p:cNvSpPr>
            <a:spLocks noGrp="1"/>
          </p:cNvSpPr>
          <p:nvPr>
            <p:ph type="sldNum" sz="quarter" idx="10"/>
          </p:nvPr>
        </p:nvSpPr>
        <p:spPr/>
        <p:txBody>
          <a:bodyPr/>
          <a:lstStyle/>
          <a:p>
            <a:fld id="{2240B66D-BB1C-45B1-BB4B-AE6AE2183985}" type="slidenum">
              <a:rPr lang="en-AU" smtClean="0"/>
              <a:t>15</a:t>
            </a:fld>
            <a:endParaRPr lang="en-AU"/>
          </a:p>
        </p:txBody>
      </p:sp>
    </p:spTree>
    <p:extLst>
      <p:ext uri="{BB962C8B-B14F-4D97-AF65-F5344CB8AC3E}">
        <p14:creationId xmlns:p14="http://schemas.microsoft.com/office/powerpoint/2010/main" val="3118542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Insert your</a:t>
            </a:r>
            <a:r>
              <a:rPr lang="en-AU" baseline="0" dirty="0"/>
              <a:t> contact details here and being ready to answer a million questions from an excited audience!</a:t>
            </a:r>
            <a:endParaRPr lang="en-AU" dirty="0"/>
          </a:p>
        </p:txBody>
      </p:sp>
      <p:sp>
        <p:nvSpPr>
          <p:cNvPr id="4" name="Slide Number Placeholder 3"/>
          <p:cNvSpPr>
            <a:spLocks noGrp="1"/>
          </p:cNvSpPr>
          <p:nvPr>
            <p:ph type="sldNum" sz="quarter" idx="10"/>
          </p:nvPr>
        </p:nvSpPr>
        <p:spPr/>
        <p:txBody>
          <a:bodyPr/>
          <a:lstStyle/>
          <a:p>
            <a:fld id="{2240B66D-BB1C-45B1-BB4B-AE6AE2183985}" type="slidenum">
              <a:rPr lang="en-AU" smtClean="0"/>
              <a:t>16</a:t>
            </a:fld>
            <a:endParaRPr lang="en-AU"/>
          </a:p>
        </p:txBody>
      </p:sp>
    </p:spTree>
    <p:extLst>
      <p:ext uri="{BB962C8B-B14F-4D97-AF65-F5344CB8AC3E}">
        <p14:creationId xmlns:p14="http://schemas.microsoft.com/office/powerpoint/2010/main" val="3750891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AU" baseline="0" dirty="0"/>
              <a:t>Play this video to set the scene for the presentation</a:t>
            </a:r>
          </a:p>
          <a:p>
            <a:pPr marL="0" indent="0">
              <a:buFontTx/>
              <a:buNone/>
            </a:pPr>
            <a:endParaRPr lang="en-AU" baseline="0" dirty="0"/>
          </a:p>
          <a:p>
            <a:pPr marL="0" indent="0">
              <a:buFontTx/>
              <a:buNone/>
            </a:pPr>
            <a:r>
              <a:rPr lang="en-AU" baseline="0" dirty="0"/>
              <a:t>-  You need internet access to show this video</a:t>
            </a:r>
          </a:p>
          <a:p>
            <a:pPr marL="0" indent="0">
              <a:buFontTx/>
              <a:buNone/>
            </a:pPr>
            <a:endParaRPr lang="en-AU" baseline="0" dirty="0"/>
          </a:p>
          <a:p>
            <a:pPr marL="171450" indent="-171450">
              <a:buFontTx/>
              <a:buChar char="-"/>
            </a:pPr>
            <a:r>
              <a:rPr lang="en-AU" baseline="0" dirty="0"/>
              <a:t>You need speakers/sound to hear background music</a:t>
            </a:r>
          </a:p>
          <a:p>
            <a:pPr marL="171450" indent="-171450">
              <a:buFontTx/>
              <a:buChar char="-"/>
            </a:pPr>
            <a:endParaRPr lang="en-AU" baseline="0" dirty="0"/>
          </a:p>
          <a:p>
            <a:pPr marL="171450" indent="-171450">
              <a:buFontTx/>
              <a:buChar char="-"/>
            </a:pPr>
            <a:r>
              <a:rPr lang="en-AU" baseline="0" dirty="0"/>
              <a:t>Double click on the picture to start the video</a:t>
            </a:r>
          </a:p>
          <a:p>
            <a:pPr marL="171450" indent="-171450">
              <a:buFontTx/>
              <a:buChar char="-"/>
            </a:pPr>
            <a:endParaRPr lang="en-AU" baseline="0" dirty="0"/>
          </a:p>
          <a:p>
            <a:pPr marL="171450" indent="-171450">
              <a:buFontTx/>
              <a:buChar char="-"/>
            </a:pPr>
            <a:r>
              <a:rPr lang="en-AU" baseline="0" dirty="0"/>
              <a:t>Run time:  2 mins 16 secs</a:t>
            </a:r>
            <a:endParaRPr lang="en-AU" dirty="0"/>
          </a:p>
        </p:txBody>
      </p:sp>
      <p:sp>
        <p:nvSpPr>
          <p:cNvPr id="4" name="Slide Number Placeholder 3"/>
          <p:cNvSpPr>
            <a:spLocks noGrp="1"/>
          </p:cNvSpPr>
          <p:nvPr>
            <p:ph type="sldNum" sz="quarter" idx="10"/>
          </p:nvPr>
        </p:nvSpPr>
        <p:spPr/>
        <p:txBody>
          <a:bodyPr/>
          <a:lstStyle/>
          <a:p>
            <a:fld id="{2240B66D-BB1C-45B1-BB4B-AE6AE2183985}" type="slidenum">
              <a:rPr lang="en-AU" smtClean="0"/>
              <a:t>2</a:t>
            </a:fld>
            <a:endParaRPr lang="en-AU"/>
          </a:p>
        </p:txBody>
      </p:sp>
    </p:spTree>
    <p:extLst>
      <p:ext uri="{BB962C8B-B14F-4D97-AF65-F5344CB8AC3E}">
        <p14:creationId xmlns:p14="http://schemas.microsoft.com/office/powerpoint/2010/main" val="4057315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AU" sz="1200" kern="1200" dirty="0">
                <a:solidFill>
                  <a:schemeClr val="tx1"/>
                </a:solidFill>
                <a:effectLst/>
                <a:latin typeface="+mn-lt"/>
                <a:ea typeface="+mn-ea"/>
                <a:cs typeface="+mn-cs"/>
              </a:rPr>
              <a:t>Australia’s indigenous people have used oysters as a valuable food source for many thousands of years. </a:t>
            </a:r>
          </a:p>
          <a:p>
            <a:pPr marL="0" indent="0">
              <a:buFontTx/>
              <a:buNone/>
            </a:pPr>
            <a:endParaRPr lang="en-AU" sz="1200" kern="1200" dirty="0">
              <a:solidFill>
                <a:schemeClr val="tx1"/>
              </a:solidFill>
              <a:effectLst/>
              <a:latin typeface="+mn-lt"/>
              <a:ea typeface="+mn-ea"/>
              <a:cs typeface="+mn-cs"/>
            </a:endParaRPr>
          </a:p>
          <a:p>
            <a:pPr marL="171450" indent="-171450">
              <a:buFontTx/>
              <a:buChar char="-"/>
            </a:pPr>
            <a:r>
              <a:rPr lang="en-AU" sz="1200" kern="1200" dirty="0">
                <a:solidFill>
                  <a:schemeClr val="tx1"/>
                </a:solidFill>
                <a:effectLst/>
                <a:latin typeface="+mn-lt"/>
                <a:ea typeface="+mn-ea"/>
                <a:cs typeface="+mn-cs"/>
              </a:rPr>
              <a:t>Oyster middens (piles of shells) in the Sydney area have been carbon-dated to around 10 000BC.</a:t>
            </a:r>
          </a:p>
          <a:p>
            <a:pPr marL="0" indent="0">
              <a:buFontTx/>
              <a:buNone/>
            </a:pPr>
            <a:endParaRPr lang="en-AU" sz="1200" kern="1200" dirty="0">
              <a:solidFill>
                <a:schemeClr val="tx1"/>
              </a:solidFill>
              <a:effectLst/>
              <a:latin typeface="+mn-lt"/>
              <a:ea typeface="+mn-ea"/>
              <a:cs typeface="+mn-cs"/>
            </a:endParaRPr>
          </a:p>
          <a:p>
            <a:pPr marL="171450" indent="-171450">
              <a:buFontTx/>
              <a:buChar char="-"/>
            </a:pPr>
            <a:r>
              <a:rPr lang="en-AU" sz="1200" kern="1200" dirty="0">
                <a:solidFill>
                  <a:schemeClr val="tx1"/>
                </a:solidFill>
                <a:effectLst/>
                <a:latin typeface="+mn-lt"/>
                <a:ea typeface="+mn-ea"/>
                <a:cs typeface="+mn-cs"/>
              </a:rPr>
              <a:t>European settlement and a rapidly growing population saw the demand for oysters, as a food source and a source of lime for cement production, severely deplete wild oyster stocks. </a:t>
            </a:r>
          </a:p>
          <a:p>
            <a:pPr marL="171450" indent="-171450">
              <a:buFontTx/>
              <a:buChar char="-"/>
            </a:pPr>
            <a:endParaRPr lang="en-AU" sz="1200" kern="1200" dirty="0">
              <a:solidFill>
                <a:schemeClr val="tx1"/>
              </a:solidFill>
              <a:effectLst/>
              <a:latin typeface="+mn-lt"/>
              <a:ea typeface="+mn-ea"/>
              <a:cs typeface="+mn-cs"/>
            </a:endParaRPr>
          </a:p>
          <a:p>
            <a:pPr marL="171450" indent="-171450">
              <a:buFontTx/>
              <a:buChar char="-"/>
            </a:pPr>
            <a:r>
              <a:rPr lang="en-AU" sz="1200" kern="1200" dirty="0">
                <a:solidFill>
                  <a:schemeClr val="tx1"/>
                </a:solidFill>
                <a:effectLst/>
                <a:latin typeface="+mn-lt"/>
                <a:ea typeface="+mn-ea"/>
                <a:cs typeface="+mn-cs"/>
              </a:rPr>
              <a:t>As a result, systematic cultivation of oysters in Australia started in the 1870s.</a:t>
            </a:r>
          </a:p>
          <a:p>
            <a:r>
              <a:rPr lang="en-AU" sz="1200" kern="1200" dirty="0">
                <a:solidFill>
                  <a:schemeClr val="tx1"/>
                </a:solidFill>
                <a:effectLst/>
                <a:latin typeface="+mn-lt"/>
                <a:ea typeface="+mn-ea"/>
                <a:cs typeface="+mn-cs"/>
              </a:rPr>
              <a:t> </a:t>
            </a:r>
          </a:p>
          <a:p>
            <a:endParaRPr lang="en-AU" dirty="0"/>
          </a:p>
        </p:txBody>
      </p:sp>
      <p:sp>
        <p:nvSpPr>
          <p:cNvPr id="4" name="Slide Number Placeholder 3"/>
          <p:cNvSpPr>
            <a:spLocks noGrp="1"/>
          </p:cNvSpPr>
          <p:nvPr>
            <p:ph type="sldNum" sz="quarter" idx="10"/>
          </p:nvPr>
        </p:nvSpPr>
        <p:spPr/>
        <p:txBody>
          <a:bodyPr/>
          <a:lstStyle/>
          <a:p>
            <a:fld id="{2240B66D-BB1C-45B1-BB4B-AE6AE2183985}" type="slidenum">
              <a:rPr lang="en-AU" smtClean="0"/>
              <a:t>3</a:t>
            </a:fld>
            <a:endParaRPr lang="en-AU"/>
          </a:p>
        </p:txBody>
      </p:sp>
    </p:spTree>
    <p:extLst>
      <p:ext uri="{BB962C8B-B14F-4D97-AF65-F5344CB8AC3E}">
        <p14:creationId xmlns:p14="http://schemas.microsoft.com/office/powerpoint/2010/main" val="2038020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Sydney Rock oysters (</a:t>
            </a:r>
            <a:r>
              <a:rPr lang="en-AU" sz="1200" i="1" kern="1200" dirty="0">
                <a:solidFill>
                  <a:schemeClr val="tx1"/>
                </a:solidFill>
                <a:effectLst/>
                <a:latin typeface="+mn-lt"/>
                <a:ea typeface="+mn-ea"/>
                <a:cs typeface="+mn-cs"/>
              </a:rPr>
              <a:t>Saccostrea </a:t>
            </a:r>
            <a:r>
              <a:rPr lang="en-AU" sz="1200" i="1" kern="1200" dirty="0" err="1">
                <a:solidFill>
                  <a:schemeClr val="tx1"/>
                </a:solidFill>
                <a:effectLst/>
                <a:latin typeface="+mn-lt"/>
                <a:ea typeface="+mn-ea"/>
                <a:cs typeface="+mn-cs"/>
              </a:rPr>
              <a:t>glomerata</a:t>
            </a:r>
            <a:r>
              <a:rPr lang="en-AU" sz="1200" kern="1200" dirty="0">
                <a:solidFill>
                  <a:schemeClr val="tx1"/>
                </a:solidFill>
                <a:effectLst/>
                <a:latin typeface="+mn-lt"/>
                <a:ea typeface="+mn-ea"/>
                <a:cs typeface="+mn-cs"/>
              </a:rPr>
              <a:t>) are endemic to Australia and are found between Hervey Bay (QLD) and </a:t>
            </a:r>
            <a:r>
              <a:rPr lang="en-AU" sz="1200" kern="1200" dirty="0" err="1">
                <a:solidFill>
                  <a:schemeClr val="tx1"/>
                </a:solidFill>
                <a:effectLst/>
                <a:latin typeface="+mn-lt"/>
                <a:ea typeface="+mn-ea"/>
                <a:cs typeface="+mn-cs"/>
              </a:rPr>
              <a:t>Wingan</a:t>
            </a:r>
            <a:r>
              <a:rPr lang="en-AU" sz="1200" kern="1200" dirty="0">
                <a:solidFill>
                  <a:schemeClr val="tx1"/>
                </a:solidFill>
                <a:effectLst/>
                <a:latin typeface="+mn-lt"/>
                <a:ea typeface="+mn-ea"/>
                <a:cs typeface="+mn-cs"/>
              </a:rPr>
              <a:t> Inlet (VIC).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Sydney Rock oysters are farmed extensively throughout NSW, and account for over 90% of oyster production in the state.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It can take 3-4 years for a Sydney Rock oyster to reach market size.</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Pacific oysters (</a:t>
            </a:r>
            <a:r>
              <a:rPr lang="en-AU" sz="1200" i="1" kern="1200" dirty="0" err="1">
                <a:solidFill>
                  <a:schemeClr val="tx1"/>
                </a:solidFill>
                <a:effectLst/>
                <a:latin typeface="+mn-lt"/>
                <a:ea typeface="+mn-ea"/>
                <a:cs typeface="+mn-cs"/>
              </a:rPr>
              <a:t>Crassostrea</a:t>
            </a:r>
            <a:r>
              <a:rPr lang="en-AU" sz="1200" i="1" kern="1200" dirty="0">
                <a:solidFill>
                  <a:schemeClr val="tx1"/>
                </a:solidFill>
                <a:effectLst/>
                <a:latin typeface="+mn-lt"/>
                <a:ea typeface="+mn-ea"/>
                <a:cs typeface="+mn-cs"/>
              </a:rPr>
              <a:t> </a:t>
            </a:r>
            <a:r>
              <a:rPr lang="en-AU" sz="1200" i="1" kern="1200" dirty="0" err="1">
                <a:solidFill>
                  <a:schemeClr val="tx1"/>
                </a:solidFill>
                <a:effectLst/>
                <a:latin typeface="+mn-lt"/>
                <a:ea typeface="+mn-ea"/>
                <a:cs typeface="+mn-cs"/>
              </a:rPr>
              <a:t>gigas</a:t>
            </a:r>
            <a:r>
              <a:rPr lang="en-AU" sz="1200" kern="1200" dirty="0">
                <a:solidFill>
                  <a:schemeClr val="tx1"/>
                </a:solidFill>
                <a:effectLst/>
                <a:latin typeface="+mn-lt"/>
                <a:ea typeface="+mn-ea"/>
                <a:cs typeface="+mn-cs"/>
              </a:rPr>
              <a:t>) were originally introduced into Australia from Japan in the 1940s, and are now grown in South Australia, Tasmania and in select estuaries in NSW.</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Pacific oysters grow quicker than Sydney rock oysters, and can reach market size in just 18 months.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They have been cultivated commercially in Port Stephens since 1991, but are declared a noxious species in all other waters.</a:t>
            </a:r>
          </a:p>
          <a:p>
            <a:endParaRPr lang="en-AU" dirty="0"/>
          </a:p>
        </p:txBody>
      </p:sp>
      <p:sp>
        <p:nvSpPr>
          <p:cNvPr id="4" name="Slide Number Placeholder 3"/>
          <p:cNvSpPr>
            <a:spLocks noGrp="1"/>
          </p:cNvSpPr>
          <p:nvPr>
            <p:ph type="sldNum" sz="quarter" idx="10"/>
          </p:nvPr>
        </p:nvSpPr>
        <p:spPr/>
        <p:txBody>
          <a:bodyPr/>
          <a:lstStyle/>
          <a:p>
            <a:fld id="{2240B66D-BB1C-45B1-BB4B-AE6AE2183985}" type="slidenum">
              <a:rPr lang="en-AU" smtClean="0"/>
              <a:t>4</a:t>
            </a:fld>
            <a:endParaRPr lang="en-AU"/>
          </a:p>
        </p:txBody>
      </p:sp>
    </p:spTree>
    <p:extLst>
      <p:ext uri="{BB962C8B-B14F-4D97-AF65-F5344CB8AC3E}">
        <p14:creationId xmlns:p14="http://schemas.microsoft.com/office/powerpoint/2010/main" val="2598816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Baby Oysters or ‘Spat’</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Oysters spawn into their surrounding waters between December and June each year.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Each female oyster may release up to 20million eggs, but only about 0.1% survive.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Once the eggs are fertilised, they drift around in the water for three-to-four weeks seeking suitable places to attach themselves and grow.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Oyster farmers provide purpose-built underwater slats or racks that provide a comfortable and convenient home for the larvae to settle and also protect them from predators such as birds and fish.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Once the larvae attach themselves to the slats, they are then known as spat.</a:t>
            </a:r>
          </a:p>
          <a:p>
            <a:r>
              <a:rPr lang="en-AU" sz="1200" b="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240B66D-BB1C-45B1-BB4B-AE6AE2183985}" type="slidenum">
              <a:rPr lang="en-AU" smtClean="0"/>
              <a:t>5</a:t>
            </a:fld>
            <a:endParaRPr lang="en-AU"/>
          </a:p>
        </p:txBody>
      </p:sp>
    </p:spTree>
    <p:extLst>
      <p:ext uri="{BB962C8B-B14F-4D97-AF65-F5344CB8AC3E}">
        <p14:creationId xmlns:p14="http://schemas.microsoft.com/office/powerpoint/2010/main" val="3922774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GROWING</a:t>
            </a:r>
          </a:p>
          <a:p>
            <a:r>
              <a:rPr lang="en-AU" sz="1200" kern="1200" dirty="0">
                <a:solidFill>
                  <a:schemeClr val="tx1"/>
                </a:solidFill>
                <a:effectLst/>
                <a:latin typeface="+mn-lt"/>
                <a:ea typeface="+mn-ea"/>
                <a:cs typeface="+mn-cs"/>
              </a:rPr>
              <a:t>Once the spat reach about 10mm in size, oyster farmers lift the spat from the water, remove them from the slats, sort them into similar size ranges and place them back into the water in oyster containers.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There are four different systems used to grow out the oysters to maturity; </a:t>
            </a:r>
          </a:p>
          <a:p>
            <a:r>
              <a:rPr lang="en-AU" sz="1200" kern="1200" dirty="0">
                <a:solidFill>
                  <a:schemeClr val="tx1"/>
                </a:solidFill>
                <a:effectLst/>
                <a:latin typeface="+mn-lt"/>
                <a:ea typeface="+mn-ea"/>
                <a:cs typeface="+mn-cs"/>
              </a:rPr>
              <a:t>(1.) the traditional ‘rack and rail’ system, </a:t>
            </a:r>
          </a:p>
          <a:p>
            <a:r>
              <a:rPr lang="en-AU" sz="1200" kern="1200" dirty="0">
                <a:solidFill>
                  <a:schemeClr val="tx1"/>
                </a:solidFill>
                <a:effectLst/>
                <a:latin typeface="+mn-lt"/>
                <a:ea typeface="+mn-ea"/>
                <a:cs typeface="+mn-cs"/>
              </a:rPr>
              <a:t>(2.) the long-line system </a:t>
            </a:r>
          </a:p>
          <a:p>
            <a:r>
              <a:rPr lang="en-AU" sz="1200" kern="1200" dirty="0">
                <a:solidFill>
                  <a:schemeClr val="tx1"/>
                </a:solidFill>
                <a:effectLst/>
                <a:latin typeface="+mn-lt"/>
                <a:ea typeface="+mn-ea"/>
                <a:cs typeface="+mn-cs"/>
              </a:rPr>
              <a:t>(3.) the floating bag system and</a:t>
            </a:r>
          </a:p>
          <a:p>
            <a:r>
              <a:rPr lang="en-AU" sz="1200" kern="1200" dirty="0">
                <a:solidFill>
                  <a:schemeClr val="tx1"/>
                </a:solidFill>
                <a:effectLst/>
                <a:latin typeface="+mn-lt"/>
                <a:ea typeface="+mn-ea"/>
                <a:cs typeface="+mn-cs"/>
              </a:rPr>
              <a:t>(4.) the raft system.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choice of method is dependent on the specific lake and river systems, their local environmental conditions, lease location and personal farmer choice driven by the best outcomes for growth and animal husbandry etc.</a:t>
            </a:r>
          </a:p>
          <a:p>
            <a:r>
              <a:rPr lang="en-AU" sz="1200" kern="1200" dirty="0">
                <a:solidFill>
                  <a:schemeClr val="tx1"/>
                </a:solidFill>
                <a:effectLst/>
                <a:latin typeface="+mn-lt"/>
                <a:ea typeface="+mn-ea"/>
                <a:cs typeface="+mn-cs"/>
              </a:rPr>
              <a:t> </a:t>
            </a:r>
          </a:p>
          <a:p>
            <a:endParaRPr lang="en-AU" dirty="0"/>
          </a:p>
        </p:txBody>
      </p:sp>
      <p:sp>
        <p:nvSpPr>
          <p:cNvPr id="4" name="Slide Number Placeholder 3"/>
          <p:cNvSpPr>
            <a:spLocks noGrp="1"/>
          </p:cNvSpPr>
          <p:nvPr>
            <p:ph type="sldNum" sz="quarter" idx="10"/>
          </p:nvPr>
        </p:nvSpPr>
        <p:spPr/>
        <p:txBody>
          <a:bodyPr/>
          <a:lstStyle/>
          <a:p>
            <a:fld id="{2240B66D-BB1C-45B1-BB4B-AE6AE2183985}" type="slidenum">
              <a:rPr lang="en-AU" smtClean="0"/>
              <a:t>6</a:t>
            </a:fld>
            <a:endParaRPr lang="en-AU"/>
          </a:p>
        </p:txBody>
      </p:sp>
    </p:spTree>
    <p:extLst>
      <p:ext uri="{BB962C8B-B14F-4D97-AF65-F5344CB8AC3E}">
        <p14:creationId xmlns:p14="http://schemas.microsoft.com/office/powerpoint/2010/main" val="1217609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Harvesting</a:t>
            </a:r>
            <a:endParaRPr lang="en-AU" sz="14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harvesting of oysters takes place when a majority of the oysters for that season have reached a size and condition considered to be ready for market.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grading process is completed by hand or using a computerised machine and sorts the oysters by size, into:</a:t>
            </a:r>
            <a:endParaRPr lang="en-AU" sz="1400" kern="1200" dirty="0">
              <a:solidFill>
                <a:schemeClr val="tx1"/>
              </a:solidFill>
              <a:effectLst/>
              <a:latin typeface="+mn-lt"/>
              <a:ea typeface="+mn-ea"/>
              <a:cs typeface="+mn-cs"/>
            </a:endParaRPr>
          </a:p>
          <a:p>
            <a:pPr lvl="1"/>
            <a:r>
              <a:rPr lang="en-AU" sz="1200" kern="1200" dirty="0">
                <a:solidFill>
                  <a:schemeClr val="tx1"/>
                </a:solidFill>
                <a:effectLst/>
                <a:latin typeface="+mn-lt"/>
                <a:ea typeface="+mn-ea"/>
                <a:cs typeface="+mn-cs"/>
              </a:rPr>
              <a:t>Plate (Very Large)</a:t>
            </a:r>
            <a:endParaRPr lang="en-AU" sz="1400" kern="1200" dirty="0">
              <a:solidFill>
                <a:schemeClr val="tx1"/>
              </a:solidFill>
              <a:effectLst/>
              <a:latin typeface="+mn-lt"/>
              <a:ea typeface="+mn-ea"/>
              <a:cs typeface="+mn-cs"/>
            </a:endParaRPr>
          </a:p>
          <a:p>
            <a:pPr lvl="1"/>
            <a:r>
              <a:rPr lang="en-AU" sz="1200" kern="1200" dirty="0">
                <a:solidFill>
                  <a:schemeClr val="tx1"/>
                </a:solidFill>
                <a:effectLst/>
                <a:latin typeface="+mn-lt"/>
                <a:ea typeface="+mn-ea"/>
                <a:cs typeface="+mn-cs"/>
              </a:rPr>
              <a:t>Bistro (Large)</a:t>
            </a:r>
            <a:endParaRPr lang="en-AU" sz="1400" kern="1200" dirty="0">
              <a:solidFill>
                <a:schemeClr val="tx1"/>
              </a:solidFill>
              <a:effectLst/>
              <a:latin typeface="+mn-lt"/>
              <a:ea typeface="+mn-ea"/>
              <a:cs typeface="+mn-cs"/>
            </a:endParaRPr>
          </a:p>
          <a:p>
            <a:pPr lvl="1"/>
            <a:r>
              <a:rPr lang="en-AU" sz="1200" kern="1200" dirty="0">
                <a:solidFill>
                  <a:schemeClr val="tx1"/>
                </a:solidFill>
                <a:effectLst/>
                <a:latin typeface="+mn-lt"/>
                <a:ea typeface="+mn-ea"/>
                <a:cs typeface="+mn-cs"/>
              </a:rPr>
              <a:t>Bottle (Medium)</a:t>
            </a:r>
            <a:endParaRPr lang="en-AU" sz="1400" kern="1200" dirty="0">
              <a:solidFill>
                <a:schemeClr val="tx1"/>
              </a:solidFill>
              <a:effectLst/>
              <a:latin typeface="+mn-lt"/>
              <a:ea typeface="+mn-ea"/>
              <a:cs typeface="+mn-cs"/>
            </a:endParaRPr>
          </a:p>
          <a:p>
            <a:pPr lvl="1"/>
            <a:r>
              <a:rPr lang="en-AU" sz="1200" kern="1200" dirty="0">
                <a:solidFill>
                  <a:schemeClr val="tx1"/>
                </a:solidFill>
                <a:effectLst/>
                <a:latin typeface="+mn-lt"/>
                <a:ea typeface="+mn-ea"/>
                <a:cs typeface="+mn-cs"/>
              </a:rPr>
              <a:t>Cocktail (Small)</a:t>
            </a:r>
            <a:endParaRPr lang="en-AU" sz="14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endParaRPr lang="en-AU" sz="1400" kern="1200" dirty="0">
              <a:solidFill>
                <a:schemeClr val="tx1"/>
              </a:solidFill>
              <a:effectLst/>
              <a:latin typeface="+mn-lt"/>
              <a:ea typeface="+mn-ea"/>
              <a:cs typeface="+mn-cs"/>
            </a:endParaRPr>
          </a:p>
          <a:p>
            <a:pPr lvl="0"/>
            <a:r>
              <a:rPr lang="en-AU" sz="1200" b="1" kern="1200" dirty="0">
                <a:solidFill>
                  <a:schemeClr val="tx1"/>
                </a:solidFill>
                <a:effectLst/>
                <a:latin typeface="+mn-lt"/>
                <a:ea typeface="+mn-ea"/>
                <a:cs typeface="+mn-cs"/>
              </a:rPr>
              <a:t>Seasonality of Harvest</a:t>
            </a:r>
            <a:endParaRPr lang="en-AU" sz="14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Sydney Rock Oysters across NSW are harvested at various times of year, dependant on their location.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South Coast oyster farmers traditionally harvest and sell from prior to Christmas to the start of Winter or early July, while Georges Basin and Sydney estuaries and North Coast NSW Sydney Rock Oysters supply from the end of Winter to late February.</a:t>
            </a:r>
          </a:p>
          <a:p>
            <a:endParaRPr lang="en-AU" dirty="0"/>
          </a:p>
        </p:txBody>
      </p:sp>
      <p:sp>
        <p:nvSpPr>
          <p:cNvPr id="4" name="Slide Number Placeholder 3"/>
          <p:cNvSpPr>
            <a:spLocks noGrp="1"/>
          </p:cNvSpPr>
          <p:nvPr>
            <p:ph type="sldNum" sz="quarter" idx="10"/>
          </p:nvPr>
        </p:nvSpPr>
        <p:spPr/>
        <p:txBody>
          <a:bodyPr/>
          <a:lstStyle/>
          <a:p>
            <a:fld id="{2240B66D-BB1C-45B1-BB4B-AE6AE2183985}" type="slidenum">
              <a:rPr lang="en-AU" smtClean="0"/>
              <a:t>7</a:t>
            </a:fld>
            <a:endParaRPr lang="en-AU"/>
          </a:p>
        </p:txBody>
      </p:sp>
    </p:spTree>
    <p:extLst>
      <p:ext uri="{BB962C8B-B14F-4D97-AF65-F5344CB8AC3E}">
        <p14:creationId xmlns:p14="http://schemas.microsoft.com/office/powerpoint/2010/main" val="4083444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Currently there are around 2 238 oyster leases in NSW covering an area of approximately 2 798ha.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Leases are administered by the NSW Government Department of Primary Industries.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Commercial production occurs in 32 estuaries between </a:t>
            </a:r>
            <a:r>
              <a:rPr lang="en-AU" sz="1200" kern="1200" dirty="0" err="1">
                <a:solidFill>
                  <a:schemeClr val="tx1"/>
                </a:solidFill>
                <a:effectLst/>
                <a:latin typeface="+mn-lt"/>
                <a:ea typeface="+mn-ea"/>
                <a:cs typeface="+mn-cs"/>
              </a:rPr>
              <a:t>Wonboyn</a:t>
            </a:r>
            <a:r>
              <a:rPr lang="en-AU" sz="1200" kern="1200" dirty="0">
                <a:solidFill>
                  <a:schemeClr val="tx1"/>
                </a:solidFill>
                <a:effectLst/>
                <a:latin typeface="+mn-lt"/>
                <a:ea typeface="+mn-ea"/>
                <a:cs typeface="+mn-cs"/>
              </a:rPr>
              <a:t> on the far south coast of NSW to the Tweed River in the north.</a:t>
            </a:r>
          </a:p>
          <a:p>
            <a:endParaRPr lang="en-AU" dirty="0"/>
          </a:p>
        </p:txBody>
      </p:sp>
      <p:sp>
        <p:nvSpPr>
          <p:cNvPr id="4" name="Slide Number Placeholder 3"/>
          <p:cNvSpPr>
            <a:spLocks noGrp="1"/>
          </p:cNvSpPr>
          <p:nvPr>
            <p:ph type="sldNum" sz="quarter" idx="10"/>
          </p:nvPr>
        </p:nvSpPr>
        <p:spPr/>
        <p:txBody>
          <a:bodyPr/>
          <a:lstStyle/>
          <a:p>
            <a:fld id="{2240B66D-BB1C-45B1-BB4B-AE6AE2183985}" type="slidenum">
              <a:rPr lang="en-AU" smtClean="0"/>
              <a:t>8</a:t>
            </a:fld>
            <a:endParaRPr lang="en-AU"/>
          </a:p>
        </p:txBody>
      </p:sp>
    </p:spTree>
    <p:extLst>
      <p:ext uri="{BB962C8B-B14F-4D97-AF65-F5344CB8AC3E}">
        <p14:creationId xmlns:p14="http://schemas.microsoft.com/office/powerpoint/2010/main" val="3093410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AU" dirty="0"/>
              <a:t>Location:</a:t>
            </a:r>
          </a:p>
          <a:p>
            <a:pPr marL="171450" indent="-171450">
              <a:buFontTx/>
              <a:buChar char="-"/>
            </a:pPr>
            <a:endParaRPr lang="en-AU" dirty="0"/>
          </a:p>
          <a:p>
            <a:pPr marL="171450" indent="-171450">
              <a:buFontTx/>
              <a:buChar char="-"/>
            </a:pPr>
            <a:r>
              <a:rPr lang="en-AU" dirty="0"/>
              <a:t>No. of Oyster Farmers:</a:t>
            </a:r>
          </a:p>
          <a:p>
            <a:pPr marL="171450" indent="-171450">
              <a:buFontTx/>
              <a:buChar char="-"/>
            </a:pPr>
            <a:endParaRPr lang="en-AU" dirty="0"/>
          </a:p>
          <a:p>
            <a:pPr marL="171450" indent="-171450">
              <a:buFontTx/>
              <a:buChar char="-"/>
            </a:pPr>
            <a:r>
              <a:rPr lang="en-AU" dirty="0"/>
              <a:t>No.</a:t>
            </a:r>
            <a:r>
              <a:rPr lang="en-AU" baseline="0" dirty="0"/>
              <a:t> of dozen produced annually</a:t>
            </a:r>
          </a:p>
          <a:p>
            <a:pPr marL="171450" indent="-171450">
              <a:buFontTx/>
              <a:buChar char="-"/>
            </a:pPr>
            <a:endParaRPr lang="en-AU" baseline="0" dirty="0"/>
          </a:p>
          <a:p>
            <a:pPr marL="171450" indent="-171450">
              <a:buFontTx/>
              <a:buChar char="-"/>
            </a:pPr>
            <a:r>
              <a:rPr lang="en-AU" baseline="0" dirty="0"/>
              <a:t>Employment – how many people does the industry employ in your region</a:t>
            </a:r>
          </a:p>
          <a:p>
            <a:pPr marL="171450" indent="-171450">
              <a:buFontTx/>
              <a:buChar char="-"/>
            </a:pPr>
            <a:endParaRPr lang="en-AU" baseline="0" dirty="0"/>
          </a:p>
          <a:p>
            <a:pPr marL="171450" indent="-171450">
              <a:buFontTx/>
              <a:buChar char="-"/>
            </a:pPr>
            <a:r>
              <a:rPr lang="en-AU" baseline="0" dirty="0"/>
              <a:t>Add in other useful facts/information about your region.</a:t>
            </a:r>
            <a:endParaRPr lang="en-AU" dirty="0"/>
          </a:p>
          <a:p>
            <a:pPr marL="171450" indent="-171450">
              <a:buFontTx/>
              <a:buChar char="-"/>
            </a:pPr>
            <a:endParaRPr lang="en-AU" dirty="0"/>
          </a:p>
          <a:p>
            <a:pPr marL="171450" indent="-171450">
              <a:buFontTx/>
              <a:buChar char="-"/>
            </a:pPr>
            <a:endParaRPr lang="en-AU" dirty="0"/>
          </a:p>
        </p:txBody>
      </p:sp>
      <p:sp>
        <p:nvSpPr>
          <p:cNvPr id="4" name="Slide Number Placeholder 3"/>
          <p:cNvSpPr>
            <a:spLocks noGrp="1"/>
          </p:cNvSpPr>
          <p:nvPr>
            <p:ph type="sldNum" sz="quarter" idx="10"/>
          </p:nvPr>
        </p:nvSpPr>
        <p:spPr/>
        <p:txBody>
          <a:bodyPr/>
          <a:lstStyle/>
          <a:p>
            <a:fld id="{2240B66D-BB1C-45B1-BB4B-AE6AE2183985}" type="slidenum">
              <a:rPr lang="en-AU" smtClean="0"/>
              <a:t>10</a:t>
            </a:fld>
            <a:endParaRPr lang="en-AU"/>
          </a:p>
        </p:txBody>
      </p:sp>
    </p:spTree>
    <p:extLst>
      <p:ext uri="{BB962C8B-B14F-4D97-AF65-F5344CB8AC3E}">
        <p14:creationId xmlns:p14="http://schemas.microsoft.com/office/powerpoint/2010/main" val="3794363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94036CE-1B34-4661-B1DC-F98B5C53EB0E}" type="datetimeFigureOut">
              <a:rPr lang="en-AU" smtClean="0"/>
              <a:t>30/06/2018</a:t>
            </a:fld>
            <a:endParaRPr lang="en-AU"/>
          </a:p>
        </p:txBody>
      </p:sp>
      <p:sp>
        <p:nvSpPr>
          <p:cNvPr id="5" name="Footer Placeholder 4"/>
          <p:cNvSpPr>
            <a:spLocks noGrp="1"/>
          </p:cNvSpPr>
          <p:nvPr>
            <p:ph type="ftr" sz="quarter" idx="11"/>
          </p:nvPr>
        </p:nvSpPr>
        <p:spPr/>
        <p:txBody>
          <a:bodyPr/>
          <a:lstStyle/>
          <a:p>
            <a:endParaRPr lang="en-A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FBACC3D-C890-4F91-9FA0-68486463015C}" type="slidenum">
              <a:rPr lang="en-AU" smtClean="0"/>
              <a:t>‹#›</a:t>
            </a:fld>
            <a:endParaRPr lang="en-AU"/>
          </a:p>
        </p:txBody>
      </p:sp>
    </p:spTree>
    <p:extLst>
      <p:ext uri="{BB962C8B-B14F-4D97-AF65-F5344CB8AC3E}">
        <p14:creationId xmlns:p14="http://schemas.microsoft.com/office/powerpoint/2010/main" val="1287496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4036CE-1B34-4661-B1DC-F98B5C53EB0E}" type="datetimeFigureOut">
              <a:rPr lang="en-AU" smtClean="0"/>
              <a:t>30/06/2018</a:t>
            </a:fld>
            <a:endParaRPr lang="en-AU"/>
          </a:p>
        </p:txBody>
      </p:sp>
      <p:sp>
        <p:nvSpPr>
          <p:cNvPr id="5" name="Footer Placeholder 4"/>
          <p:cNvSpPr>
            <a:spLocks noGrp="1"/>
          </p:cNvSpPr>
          <p:nvPr>
            <p:ph type="ftr" sz="quarter" idx="11"/>
          </p:nvPr>
        </p:nvSpPr>
        <p:spPr/>
        <p:txBody>
          <a:bodyPr/>
          <a:lstStyle/>
          <a:p>
            <a:endParaRPr lang="en-A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FBACC3D-C890-4F91-9FA0-68486463015C}" type="slidenum">
              <a:rPr lang="en-AU" smtClean="0"/>
              <a:t>‹#›</a:t>
            </a:fld>
            <a:endParaRPr lang="en-AU"/>
          </a:p>
        </p:txBody>
      </p:sp>
    </p:spTree>
    <p:extLst>
      <p:ext uri="{BB962C8B-B14F-4D97-AF65-F5344CB8AC3E}">
        <p14:creationId xmlns:p14="http://schemas.microsoft.com/office/powerpoint/2010/main" val="2052767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4036CE-1B34-4661-B1DC-F98B5C53EB0E}" type="datetimeFigureOut">
              <a:rPr lang="en-AU" smtClean="0"/>
              <a:t>30/06/2018</a:t>
            </a:fld>
            <a:endParaRPr lang="en-AU"/>
          </a:p>
        </p:txBody>
      </p:sp>
      <p:sp>
        <p:nvSpPr>
          <p:cNvPr id="5" name="Footer Placeholder 4"/>
          <p:cNvSpPr>
            <a:spLocks noGrp="1"/>
          </p:cNvSpPr>
          <p:nvPr>
            <p:ph type="ftr" sz="quarter" idx="11"/>
          </p:nvPr>
        </p:nvSpPr>
        <p:spPr/>
        <p:txBody>
          <a:bodyPr/>
          <a:lstStyle/>
          <a:p>
            <a:endParaRPr lang="en-A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FBACC3D-C890-4F91-9FA0-68486463015C}" type="slidenum">
              <a:rPr lang="en-AU" smtClean="0"/>
              <a:t>‹#›</a:t>
            </a:fld>
            <a:endParaRPr lang="en-A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98985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94036CE-1B34-4661-B1DC-F98B5C53EB0E}" type="datetimeFigureOut">
              <a:rPr lang="en-AU" smtClean="0"/>
              <a:t>30/06/2018</a:t>
            </a:fld>
            <a:endParaRPr lang="en-AU"/>
          </a:p>
        </p:txBody>
      </p:sp>
      <p:sp>
        <p:nvSpPr>
          <p:cNvPr id="6" name="Footer Placeholder 5"/>
          <p:cNvSpPr>
            <a:spLocks noGrp="1"/>
          </p:cNvSpPr>
          <p:nvPr>
            <p:ph type="ftr" sz="quarter" idx="11"/>
          </p:nvPr>
        </p:nvSpPr>
        <p:spPr/>
        <p:txBody>
          <a:bodyPr/>
          <a:lstStyle/>
          <a:p>
            <a:endParaRPr lang="en-A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FBACC3D-C890-4F91-9FA0-68486463015C}" type="slidenum">
              <a:rPr lang="en-AU" smtClean="0"/>
              <a:t>‹#›</a:t>
            </a:fld>
            <a:endParaRPr lang="en-AU"/>
          </a:p>
        </p:txBody>
      </p:sp>
    </p:spTree>
    <p:extLst>
      <p:ext uri="{BB962C8B-B14F-4D97-AF65-F5344CB8AC3E}">
        <p14:creationId xmlns:p14="http://schemas.microsoft.com/office/powerpoint/2010/main" val="1012032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94036CE-1B34-4661-B1DC-F98B5C53EB0E}" type="datetimeFigureOut">
              <a:rPr lang="en-AU" smtClean="0"/>
              <a:t>30/06/2018</a:t>
            </a:fld>
            <a:endParaRPr lang="en-AU"/>
          </a:p>
        </p:txBody>
      </p:sp>
      <p:sp>
        <p:nvSpPr>
          <p:cNvPr id="6" name="Footer Placeholder 5"/>
          <p:cNvSpPr>
            <a:spLocks noGrp="1"/>
          </p:cNvSpPr>
          <p:nvPr>
            <p:ph type="ftr" sz="quarter" idx="11"/>
          </p:nvPr>
        </p:nvSpPr>
        <p:spPr/>
        <p:txBody>
          <a:bodyPr/>
          <a:lstStyle/>
          <a:p>
            <a:endParaRPr lang="en-A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FBACC3D-C890-4F91-9FA0-68486463015C}" type="slidenum">
              <a:rPr lang="en-AU" smtClean="0"/>
              <a:t>‹#›</a:t>
            </a:fld>
            <a:endParaRPr lang="en-A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86914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94036CE-1B34-4661-B1DC-F98B5C53EB0E}" type="datetimeFigureOut">
              <a:rPr lang="en-AU" smtClean="0"/>
              <a:t>30/06/2018</a:t>
            </a:fld>
            <a:endParaRPr lang="en-AU"/>
          </a:p>
        </p:txBody>
      </p:sp>
      <p:sp>
        <p:nvSpPr>
          <p:cNvPr id="6" name="Footer Placeholder 5"/>
          <p:cNvSpPr>
            <a:spLocks noGrp="1"/>
          </p:cNvSpPr>
          <p:nvPr>
            <p:ph type="ftr" sz="quarter" idx="11"/>
          </p:nvPr>
        </p:nvSpPr>
        <p:spPr/>
        <p:txBody>
          <a:bodyPr/>
          <a:lstStyle/>
          <a:p>
            <a:endParaRPr lang="en-A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FBACC3D-C890-4F91-9FA0-68486463015C}" type="slidenum">
              <a:rPr lang="en-AU" smtClean="0"/>
              <a:t>‹#›</a:t>
            </a:fld>
            <a:endParaRPr lang="en-AU"/>
          </a:p>
        </p:txBody>
      </p:sp>
    </p:spTree>
    <p:extLst>
      <p:ext uri="{BB962C8B-B14F-4D97-AF65-F5344CB8AC3E}">
        <p14:creationId xmlns:p14="http://schemas.microsoft.com/office/powerpoint/2010/main" val="13051449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4036CE-1B34-4661-B1DC-F98B5C53EB0E}" type="datetimeFigureOut">
              <a:rPr lang="en-AU" smtClean="0"/>
              <a:t>30/06/2018</a:t>
            </a:fld>
            <a:endParaRPr lang="en-AU"/>
          </a:p>
        </p:txBody>
      </p:sp>
      <p:sp>
        <p:nvSpPr>
          <p:cNvPr id="5" name="Footer Placeholder 4"/>
          <p:cNvSpPr>
            <a:spLocks noGrp="1"/>
          </p:cNvSpPr>
          <p:nvPr>
            <p:ph type="ftr" sz="quarter" idx="11"/>
          </p:nvPr>
        </p:nvSpPr>
        <p:spPr/>
        <p:txBody>
          <a:bodyPr/>
          <a:lstStyle/>
          <a:p>
            <a:endParaRPr lang="en-A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FBACC3D-C890-4F91-9FA0-68486463015C}" type="slidenum">
              <a:rPr lang="en-AU" smtClean="0"/>
              <a:t>‹#›</a:t>
            </a:fld>
            <a:endParaRPr lang="en-AU"/>
          </a:p>
        </p:txBody>
      </p:sp>
    </p:spTree>
    <p:extLst>
      <p:ext uri="{BB962C8B-B14F-4D97-AF65-F5344CB8AC3E}">
        <p14:creationId xmlns:p14="http://schemas.microsoft.com/office/powerpoint/2010/main" val="26687629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4036CE-1B34-4661-B1DC-F98B5C53EB0E}" type="datetimeFigureOut">
              <a:rPr lang="en-AU" smtClean="0"/>
              <a:t>30/06/2018</a:t>
            </a:fld>
            <a:endParaRPr lang="en-AU"/>
          </a:p>
        </p:txBody>
      </p:sp>
      <p:sp>
        <p:nvSpPr>
          <p:cNvPr id="5" name="Footer Placeholder 4"/>
          <p:cNvSpPr>
            <a:spLocks noGrp="1"/>
          </p:cNvSpPr>
          <p:nvPr>
            <p:ph type="ftr" sz="quarter" idx="11"/>
          </p:nvPr>
        </p:nvSpPr>
        <p:spPr/>
        <p:txBody>
          <a:bodyPr/>
          <a:lstStyle/>
          <a:p>
            <a:endParaRPr lang="en-A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FBACC3D-C890-4F91-9FA0-68486463015C}" type="slidenum">
              <a:rPr lang="en-AU" smtClean="0"/>
              <a:t>‹#›</a:t>
            </a:fld>
            <a:endParaRPr lang="en-AU"/>
          </a:p>
        </p:txBody>
      </p:sp>
    </p:spTree>
    <p:extLst>
      <p:ext uri="{BB962C8B-B14F-4D97-AF65-F5344CB8AC3E}">
        <p14:creationId xmlns:p14="http://schemas.microsoft.com/office/powerpoint/2010/main" val="2306736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4036CE-1B34-4661-B1DC-F98B5C53EB0E}" type="datetimeFigureOut">
              <a:rPr lang="en-AU" smtClean="0"/>
              <a:t>30/06/2018</a:t>
            </a:fld>
            <a:endParaRPr lang="en-AU"/>
          </a:p>
        </p:txBody>
      </p:sp>
      <p:sp>
        <p:nvSpPr>
          <p:cNvPr id="5" name="Footer Placeholder 4"/>
          <p:cNvSpPr>
            <a:spLocks noGrp="1"/>
          </p:cNvSpPr>
          <p:nvPr>
            <p:ph type="ftr" sz="quarter" idx="11"/>
          </p:nvPr>
        </p:nvSpPr>
        <p:spPr/>
        <p:txBody>
          <a:bodyPr/>
          <a:lstStyle/>
          <a:p>
            <a:endParaRPr lang="en-A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FBACC3D-C890-4F91-9FA0-68486463015C}" type="slidenum">
              <a:rPr lang="en-AU" smtClean="0"/>
              <a:t>‹#›</a:t>
            </a:fld>
            <a:endParaRPr lang="en-AU"/>
          </a:p>
        </p:txBody>
      </p:sp>
    </p:spTree>
    <p:extLst>
      <p:ext uri="{BB962C8B-B14F-4D97-AF65-F5344CB8AC3E}">
        <p14:creationId xmlns:p14="http://schemas.microsoft.com/office/powerpoint/2010/main" val="3753395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4036CE-1B34-4661-B1DC-F98B5C53EB0E}" type="datetimeFigureOut">
              <a:rPr lang="en-AU" smtClean="0"/>
              <a:t>30/06/2018</a:t>
            </a:fld>
            <a:endParaRPr lang="en-AU"/>
          </a:p>
        </p:txBody>
      </p:sp>
      <p:sp>
        <p:nvSpPr>
          <p:cNvPr id="5" name="Footer Placeholder 4"/>
          <p:cNvSpPr>
            <a:spLocks noGrp="1"/>
          </p:cNvSpPr>
          <p:nvPr>
            <p:ph type="ftr" sz="quarter" idx="11"/>
          </p:nvPr>
        </p:nvSpPr>
        <p:spPr/>
        <p:txBody>
          <a:bodyPr/>
          <a:lstStyle/>
          <a:p>
            <a:endParaRPr lang="en-A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FBACC3D-C890-4F91-9FA0-68486463015C}" type="slidenum">
              <a:rPr lang="en-AU" smtClean="0"/>
              <a:t>‹#›</a:t>
            </a:fld>
            <a:endParaRPr lang="en-AU"/>
          </a:p>
        </p:txBody>
      </p:sp>
    </p:spTree>
    <p:extLst>
      <p:ext uri="{BB962C8B-B14F-4D97-AF65-F5344CB8AC3E}">
        <p14:creationId xmlns:p14="http://schemas.microsoft.com/office/powerpoint/2010/main" val="12485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4036CE-1B34-4661-B1DC-F98B5C53EB0E}" type="datetimeFigureOut">
              <a:rPr lang="en-AU" smtClean="0"/>
              <a:t>30/06/2018</a:t>
            </a:fld>
            <a:endParaRPr lang="en-AU"/>
          </a:p>
        </p:txBody>
      </p:sp>
      <p:sp>
        <p:nvSpPr>
          <p:cNvPr id="6" name="Footer Placeholder 5"/>
          <p:cNvSpPr>
            <a:spLocks noGrp="1"/>
          </p:cNvSpPr>
          <p:nvPr>
            <p:ph type="ftr" sz="quarter" idx="11"/>
          </p:nvPr>
        </p:nvSpPr>
        <p:spPr/>
        <p:txBody>
          <a:bodyPr/>
          <a:lstStyle/>
          <a:p>
            <a:endParaRPr lang="en-A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FBACC3D-C890-4F91-9FA0-68486463015C}" type="slidenum">
              <a:rPr lang="en-AU" smtClean="0"/>
              <a:t>‹#›</a:t>
            </a:fld>
            <a:endParaRPr lang="en-AU"/>
          </a:p>
        </p:txBody>
      </p:sp>
    </p:spTree>
    <p:extLst>
      <p:ext uri="{BB962C8B-B14F-4D97-AF65-F5344CB8AC3E}">
        <p14:creationId xmlns:p14="http://schemas.microsoft.com/office/powerpoint/2010/main" val="2370363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94036CE-1B34-4661-B1DC-F98B5C53EB0E}" type="datetimeFigureOut">
              <a:rPr lang="en-AU" smtClean="0"/>
              <a:t>30/06/2018</a:t>
            </a:fld>
            <a:endParaRPr lang="en-AU"/>
          </a:p>
        </p:txBody>
      </p:sp>
      <p:sp>
        <p:nvSpPr>
          <p:cNvPr id="8" name="Footer Placeholder 7"/>
          <p:cNvSpPr>
            <a:spLocks noGrp="1"/>
          </p:cNvSpPr>
          <p:nvPr>
            <p:ph type="ftr" sz="quarter" idx="11"/>
          </p:nvPr>
        </p:nvSpPr>
        <p:spPr/>
        <p:txBody>
          <a:bodyPr/>
          <a:lstStyle/>
          <a:p>
            <a:endParaRPr lang="en-A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FBACC3D-C890-4F91-9FA0-68486463015C}" type="slidenum">
              <a:rPr lang="en-AU" smtClean="0"/>
              <a:t>‹#›</a:t>
            </a:fld>
            <a:endParaRPr lang="en-AU"/>
          </a:p>
        </p:txBody>
      </p:sp>
    </p:spTree>
    <p:extLst>
      <p:ext uri="{BB962C8B-B14F-4D97-AF65-F5344CB8AC3E}">
        <p14:creationId xmlns:p14="http://schemas.microsoft.com/office/powerpoint/2010/main" val="898706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94036CE-1B34-4661-B1DC-F98B5C53EB0E}" type="datetimeFigureOut">
              <a:rPr lang="en-AU" smtClean="0"/>
              <a:t>30/06/2018</a:t>
            </a:fld>
            <a:endParaRPr lang="en-AU"/>
          </a:p>
        </p:txBody>
      </p:sp>
      <p:sp>
        <p:nvSpPr>
          <p:cNvPr id="4" name="Footer Placeholder 3"/>
          <p:cNvSpPr>
            <a:spLocks noGrp="1"/>
          </p:cNvSpPr>
          <p:nvPr>
            <p:ph type="ftr" sz="quarter" idx="11"/>
          </p:nvPr>
        </p:nvSpPr>
        <p:spPr/>
        <p:txBody>
          <a:bodyPr/>
          <a:lstStyle/>
          <a:p>
            <a:endParaRPr lang="en-A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FBACC3D-C890-4F91-9FA0-68486463015C}" type="slidenum">
              <a:rPr lang="en-AU" smtClean="0"/>
              <a:t>‹#›</a:t>
            </a:fld>
            <a:endParaRPr lang="en-AU"/>
          </a:p>
        </p:txBody>
      </p:sp>
    </p:spTree>
    <p:extLst>
      <p:ext uri="{BB962C8B-B14F-4D97-AF65-F5344CB8AC3E}">
        <p14:creationId xmlns:p14="http://schemas.microsoft.com/office/powerpoint/2010/main" val="4273752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4036CE-1B34-4661-B1DC-F98B5C53EB0E}" type="datetimeFigureOut">
              <a:rPr lang="en-AU" smtClean="0"/>
              <a:t>30/06/2018</a:t>
            </a:fld>
            <a:endParaRPr lang="en-AU"/>
          </a:p>
        </p:txBody>
      </p:sp>
      <p:sp>
        <p:nvSpPr>
          <p:cNvPr id="3" name="Footer Placeholder 2"/>
          <p:cNvSpPr>
            <a:spLocks noGrp="1"/>
          </p:cNvSpPr>
          <p:nvPr>
            <p:ph type="ftr" sz="quarter" idx="11"/>
          </p:nvPr>
        </p:nvSpPr>
        <p:spPr/>
        <p:txBody>
          <a:bodyPr/>
          <a:lstStyle/>
          <a:p>
            <a:endParaRPr lang="en-A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FBACC3D-C890-4F91-9FA0-68486463015C}" type="slidenum">
              <a:rPr lang="en-AU" smtClean="0"/>
              <a:t>‹#›</a:t>
            </a:fld>
            <a:endParaRPr lang="en-AU"/>
          </a:p>
        </p:txBody>
      </p:sp>
    </p:spTree>
    <p:extLst>
      <p:ext uri="{BB962C8B-B14F-4D97-AF65-F5344CB8AC3E}">
        <p14:creationId xmlns:p14="http://schemas.microsoft.com/office/powerpoint/2010/main" val="147141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4036CE-1B34-4661-B1DC-F98B5C53EB0E}" type="datetimeFigureOut">
              <a:rPr lang="en-AU" smtClean="0"/>
              <a:t>30/06/2018</a:t>
            </a:fld>
            <a:endParaRPr lang="en-AU"/>
          </a:p>
        </p:txBody>
      </p:sp>
      <p:sp>
        <p:nvSpPr>
          <p:cNvPr id="6" name="Footer Placeholder 5"/>
          <p:cNvSpPr>
            <a:spLocks noGrp="1"/>
          </p:cNvSpPr>
          <p:nvPr>
            <p:ph type="ftr" sz="quarter" idx="11"/>
          </p:nvPr>
        </p:nvSpPr>
        <p:spPr/>
        <p:txBody>
          <a:bodyPr/>
          <a:lstStyle/>
          <a:p>
            <a:endParaRPr lang="en-A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FBACC3D-C890-4F91-9FA0-68486463015C}" type="slidenum">
              <a:rPr lang="en-AU" smtClean="0"/>
              <a:t>‹#›</a:t>
            </a:fld>
            <a:endParaRPr lang="en-AU"/>
          </a:p>
        </p:txBody>
      </p:sp>
    </p:spTree>
    <p:extLst>
      <p:ext uri="{BB962C8B-B14F-4D97-AF65-F5344CB8AC3E}">
        <p14:creationId xmlns:p14="http://schemas.microsoft.com/office/powerpoint/2010/main" val="1401119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4036CE-1B34-4661-B1DC-F98B5C53EB0E}" type="datetimeFigureOut">
              <a:rPr lang="en-AU" smtClean="0"/>
              <a:t>30/06/2018</a:t>
            </a:fld>
            <a:endParaRPr lang="en-AU"/>
          </a:p>
        </p:txBody>
      </p:sp>
      <p:sp>
        <p:nvSpPr>
          <p:cNvPr id="6" name="Footer Placeholder 5"/>
          <p:cNvSpPr>
            <a:spLocks noGrp="1"/>
          </p:cNvSpPr>
          <p:nvPr>
            <p:ph type="ftr" sz="quarter" idx="11"/>
          </p:nvPr>
        </p:nvSpPr>
        <p:spPr/>
        <p:txBody>
          <a:bodyPr/>
          <a:lstStyle/>
          <a:p>
            <a:endParaRPr lang="en-A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FBACC3D-C890-4F91-9FA0-68486463015C}" type="slidenum">
              <a:rPr lang="en-AU" smtClean="0"/>
              <a:t>‹#›</a:t>
            </a:fld>
            <a:endParaRPr lang="en-AU"/>
          </a:p>
        </p:txBody>
      </p:sp>
    </p:spTree>
    <p:extLst>
      <p:ext uri="{BB962C8B-B14F-4D97-AF65-F5344CB8AC3E}">
        <p14:creationId xmlns:p14="http://schemas.microsoft.com/office/powerpoint/2010/main" val="1872089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94036CE-1B34-4661-B1DC-F98B5C53EB0E}" type="datetimeFigureOut">
              <a:rPr lang="en-AU" smtClean="0"/>
              <a:t>30/06/2018</a:t>
            </a:fld>
            <a:endParaRPr lang="en-A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FBACC3D-C890-4F91-9FA0-68486463015C}" type="slidenum">
              <a:rPr lang="en-AU" smtClean="0"/>
              <a:t>‹#›</a:t>
            </a:fld>
            <a:endParaRPr lang="en-AU"/>
          </a:p>
        </p:txBody>
      </p:sp>
    </p:spTree>
    <p:extLst>
      <p:ext uri="{BB962C8B-B14F-4D97-AF65-F5344CB8AC3E}">
        <p14:creationId xmlns:p14="http://schemas.microsoft.com/office/powerpoint/2010/main" val="75773957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Po6kvZ_z_OA" TargetMode="Externa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a:t>The Good News About Oysters</a:t>
            </a:r>
          </a:p>
        </p:txBody>
      </p:sp>
      <p:sp>
        <p:nvSpPr>
          <p:cNvPr id="3" name="Subtitle 2"/>
          <p:cNvSpPr>
            <a:spLocks noGrp="1"/>
          </p:cNvSpPr>
          <p:nvPr>
            <p:ph type="subTitle" idx="1"/>
          </p:nvPr>
        </p:nvSpPr>
        <p:spPr/>
        <p:txBody>
          <a:bodyPr/>
          <a:lstStyle/>
          <a:p>
            <a:r>
              <a:rPr lang="en-AU" dirty="0"/>
              <a:t>Nature’s Super Food | Exciting Market Growth  | Solid Investment Opportunities </a:t>
            </a:r>
          </a:p>
        </p:txBody>
      </p:sp>
    </p:spTree>
    <p:extLst>
      <p:ext uri="{BB962C8B-B14F-4D97-AF65-F5344CB8AC3E}">
        <p14:creationId xmlns:p14="http://schemas.microsoft.com/office/powerpoint/2010/main" val="3179834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My estuary…</a:t>
            </a:r>
          </a:p>
        </p:txBody>
      </p:sp>
      <p:sp>
        <p:nvSpPr>
          <p:cNvPr id="3" name="Content Placeholder 2"/>
          <p:cNvSpPr>
            <a:spLocks noGrp="1"/>
          </p:cNvSpPr>
          <p:nvPr>
            <p:ph idx="1"/>
          </p:nvPr>
        </p:nvSpPr>
        <p:spPr>
          <a:xfrm>
            <a:off x="2589212" y="2133600"/>
            <a:ext cx="8671455" cy="3777622"/>
          </a:xfrm>
        </p:spPr>
        <p:txBody>
          <a:bodyPr/>
          <a:lstStyle/>
          <a:p>
            <a:r>
              <a:rPr lang="en-AU" b="1" dirty="0"/>
              <a:t>LOCATION:</a:t>
            </a:r>
          </a:p>
          <a:p>
            <a:endParaRPr lang="en-AU" b="1" dirty="0"/>
          </a:p>
          <a:p>
            <a:r>
              <a:rPr lang="en-AU" b="1" dirty="0"/>
              <a:t>No. of Oyster Farmers:</a:t>
            </a:r>
          </a:p>
          <a:p>
            <a:endParaRPr lang="en-AU" b="1" dirty="0"/>
          </a:p>
          <a:p>
            <a:r>
              <a:rPr lang="en-AU" b="1" dirty="0"/>
              <a:t>No. of dozen oysters produced each year:</a:t>
            </a:r>
          </a:p>
          <a:p>
            <a:endParaRPr lang="en-AU" b="1" dirty="0"/>
          </a:p>
          <a:p>
            <a:r>
              <a:rPr lang="en-AU" b="1" dirty="0"/>
              <a:t>Employment Created:</a:t>
            </a:r>
          </a:p>
        </p:txBody>
      </p:sp>
    </p:spTree>
    <p:extLst>
      <p:ext uri="{BB962C8B-B14F-4D97-AF65-F5344CB8AC3E}">
        <p14:creationId xmlns:p14="http://schemas.microsoft.com/office/powerpoint/2010/main" val="1197084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My estuary…</a:t>
            </a:r>
          </a:p>
        </p:txBody>
      </p:sp>
      <p:sp>
        <p:nvSpPr>
          <p:cNvPr id="5" name="TextBox 4"/>
          <p:cNvSpPr txBox="1"/>
          <p:nvPr/>
        </p:nvSpPr>
        <p:spPr>
          <a:xfrm>
            <a:off x="7095067" y="1320800"/>
            <a:ext cx="4148666" cy="5078313"/>
          </a:xfrm>
          <a:prstGeom prst="rect">
            <a:avLst/>
          </a:prstGeom>
          <a:noFill/>
        </p:spPr>
        <p:txBody>
          <a:bodyPr wrap="square" rtlCol="0">
            <a:spAutoFit/>
          </a:bodyPr>
          <a:lstStyle/>
          <a:p>
            <a:r>
              <a:rPr lang="en-AU" dirty="0"/>
              <a:t>Photo </a:t>
            </a:r>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p:txBody>
      </p:sp>
      <p:sp>
        <p:nvSpPr>
          <p:cNvPr id="6" name="TextBox 5"/>
          <p:cNvSpPr txBox="1"/>
          <p:nvPr/>
        </p:nvSpPr>
        <p:spPr>
          <a:xfrm>
            <a:off x="3098801" y="1320800"/>
            <a:ext cx="3735387" cy="5078313"/>
          </a:xfrm>
          <a:prstGeom prst="rect">
            <a:avLst/>
          </a:prstGeom>
          <a:noFill/>
        </p:spPr>
        <p:txBody>
          <a:bodyPr wrap="square" rtlCol="0">
            <a:spAutoFit/>
          </a:bodyPr>
          <a:lstStyle/>
          <a:p>
            <a:r>
              <a:rPr lang="en-AU" dirty="0"/>
              <a:t>Photo </a:t>
            </a:r>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p:txBody>
      </p:sp>
    </p:spTree>
    <p:extLst>
      <p:ext uri="{BB962C8B-B14F-4D97-AF65-F5344CB8AC3E}">
        <p14:creationId xmlns:p14="http://schemas.microsoft.com/office/powerpoint/2010/main" val="646488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8011" y="605963"/>
            <a:ext cx="8911687" cy="1280890"/>
          </a:xfrm>
        </p:spPr>
        <p:txBody>
          <a:bodyPr/>
          <a:lstStyle/>
          <a:p>
            <a:r>
              <a:rPr lang="en-AU" dirty="0"/>
              <a:t>Show me the money!</a:t>
            </a:r>
          </a:p>
        </p:txBody>
      </p:sp>
      <p:sp>
        <p:nvSpPr>
          <p:cNvPr id="3" name="Content Placeholder 2"/>
          <p:cNvSpPr>
            <a:spLocks noGrp="1"/>
          </p:cNvSpPr>
          <p:nvPr>
            <p:ph idx="1"/>
          </p:nvPr>
        </p:nvSpPr>
        <p:spPr>
          <a:xfrm>
            <a:off x="252496" y="2459720"/>
            <a:ext cx="4038063" cy="2760133"/>
          </a:xfrm>
        </p:spPr>
        <p:txBody>
          <a:bodyPr/>
          <a:lstStyle/>
          <a:p>
            <a:r>
              <a:rPr lang="en-AU" dirty="0"/>
              <a:t>In 2016/17 annual production of 5.8 million dozen oysters worth $47.3million.</a:t>
            </a:r>
          </a:p>
          <a:p>
            <a:pPr marL="0" indent="0">
              <a:buNone/>
            </a:pPr>
            <a:endParaRPr lang="en-AU" dirty="0"/>
          </a:p>
          <a:p>
            <a:r>
              <a:rPr lang="en-AU" dirty="0"/>
              <a:t>Oyster farming is the  most valuable aquaculture industry in NSW.</a:t>
            </a:r>
          </a:p>
        </p:txBody>
      </p:sp>
      <p:sp>
        <p:nvSpPr>
          <p:cNvPr id="6" name="TextBox 5"/>
          <p:cNvSpPr txBox="1"/>
          <p:nvPr/>
        </p:nvSpPr>
        <p:spPr>
          <a:xfrm>
            <a:off x="5862226" y="1246408"/>
            <a:ext cx="4455844" cy="646331"/>
          </a:xfrm>
          <a:prstGeom prst="rect">
            <a:avLst/>
          </a:prstGeom>
          <a:noFill/>
        </p:spPr>
        <p:txBody>
          <a:bodyPr wrap="square" rtlCol="0">
            <a:spAutoFit/>
          </a:bodyPr>
          <a:lstStyle/>
          <a:p>
            <a:pPr algn="ctr"/>
            <a:r>
              <a:rPr lang="en-AU" dirty="0"/>
              <a:t>Make up of the NSW Oyster Industry Production</a:t>
            </a:r>
          </a:p>
        </p:txBody>
      </p:sp>
      <p:sp>
        <p:nvSpPr>
          <p:cNvPr id="7" name="TextBox 6"/>
          <p:cNvSpPr txBox="1"/>
          <p:nvPr/>
        </p:nvSpPr>
        <p:spPr>
          <a:xfrm>
            <a:off x="6683623" y="6233890"/>
            <a:ext cx="2813050" cy="307777"/>
          </a:xfrm>
          <a:prstGeom prst="rect">
            <a:avLst/>
          </a:prstGeom>
          <a:noFill/>
        </p:spPr>
        <p:txBody>
          <a:bodyPr wrap="square" rtlCol="0">
            <a:spAutoFit/>
          </a:bodyPr>
          <a:lstStyle/>
          <a:p>
            <a:r>
              <a:rPr lang="en-AU" sz="1400" dirty="0"/>
              <a:t>Source: NSW DPI Aquaculture</a:t>
            </a:r>
          </a:p>
        </p:txBody>
      </p:sp>
      <p:pic>
        <p:nvPicPr>
          <p:cNvPr id="9" name="Picture 8">
            <a:extLst>
              <a:ext uri="{FF2B5EF4-FFF2-40B4-BE49-F238E27FC236}">
                <a16:creationId xmlns:a16="http://schemas.microsoft.com/office/drawing/2014/main" id="{F7C8A1FC-DDBC-416E-8DC6-DEC02DFEE70C}"/>
              </a:ext>
            </a:extLst>
          </p:cNvPr>
          <p:cNvPicPr>
            <a:picLocks noChangeAspect="1"/>
          </p:cNvPicPr>
          <p:nvPr/>
        </p:nvPicPr>
        <p:blipFill>
          <a:blip r:embed="rId3"/>
          <a:stretch>
            <a:fillRect/>
          </a:stretch>
        </p:blipFill>
        <p:spPr>
          <a:xfrm>
            <a:off x="4637314" y="1819275"/>
            <a:ext cx="7206343" cy="4414615"/>
          </a:xfrm>
          <a:prstGeom prst="rect">
            <a:avLst/>
          </a:prstGeom>
        </p:spPr>
      </p:pic>
    </p:spTree>
    <p:extLst>
      <p:ext uri="{BB962C8B-B14F-4D97-AF65-F5344CB8AC3E}">
        <p14:creationId xmlns:p14="http://schemas.microsoft.com/office/powerpoint/2010/main" val="3092134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How we benefit the community…</a:t>
            </a:r>
          </a:p>
        </p:txBody>
      </p:sp>
      <p:sp>
        <p:nvSpPr>
          <p:cNvPr id="3" name="Content Placeholder 2"/>
          <p:cNvSpPr>
            <a:spLocks noGrp="1"/>
          </p:cNvSpPr>
          <p:nvPr>
            <p:ph idx="1"/>
          </p:nvPr>
        </p:nvSpPr>
        <p:spPr>
          <a:xfrm>
            <a:off x="2589214" y="2315368"/>
            <a:ext cx="3405188" cy="3081867"/>
          </a:xfrm>
        </p:spPr>
        <p:txBody>
          <a:bodyPr/>
          <a:lstStyle/>
          <a:p>
            <a:pPr marL="0" indent="0">
              <a:buNone/>
            </a:pPr>
            <a:r>
              <a:rPr lang="en-AU" dirty="0"/>
              <a:t>Annually an estimated:</a:t>
            </a:r>
          </a:p>
          <a:p>
            <a:pPr lvl="0"/>
            <a:r>
              <a:rPr lang="en-AU" dirty="0"/>
              <a:t>output of $226million, </a:t>
            </a:r>
          </a:p>
          <a:p>
            <a:pPr lvl="0"/>
            <a:r>
              <a:rPr lang="en-AU" dirty="0"/>
              <a:t>added value of $134million, </a:t>
            </a:r>
          </a:p>
          <a:p>
            <a:pPr lvl="0"/>
            <a:r>
              <a:rPr lang="en-AU" dirty="0"/>
              <a:t>$69.3million generated in household income, and </a:t>
            </a:r>
          </a:p>
          <a:p>
            <a:pPr lvl="0"/>
            <a:r>
              <a:rPr lang="en-AU" dirty="0"/>
              <a:t>creation of 1 758 full time jobs across NSW.</a:t>
            </a:r>
          </a:p>
          <a:p>
            <a:endParaRPr lang="en-AU" dirty="0"/>
          </a:p>
        </p:txBody>
      </p:sp>
      <p:sp>
        <p:nvSpPr>
          <p:cNvPr id="4" name="AutoShape 2" descr="IMG_2160"/>
          <p:cNvSpPr>
            <a:spLocks noChangeAspect="1" noChangeArrowheads="1"/>
          </p:cNvSpPr>
          <p:nvPr/>
        </p:nvSpPr>
        <p:spPr bwMode="auto">
          <a:xfrm>
            <a:off x="7733777" y="2827867"/>
            <a:ext cx="2056864" cy="205687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AutoShape 4" descr="IMG_216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 name="AutoShape 6" descr="IMG_216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7" name="Picture 6"/>
          <p:cNvPicPr>
            <a:picLocks noChangeAspect="1"/>
          </p:cNvPicPr>
          <p:nvPr/>
        </p:nvPicPr>
        <p:blipFill>
          <a:blip r:embed="rId3"/>
          <a:stretch>
            <a:fillRect/>
          </a:stretch>
        </p:blipFill>
        <p:spPr>
          <a:xfrm>
            <a:off x="5994402" y="1791571"/>
            <a:ext cx="5730082" cy="4274531"/>
          </a:xfrm>
          <a:prstGeom prst="rect">
            <a:avLst/>
          </a:prstGeom>
        </p:spPr>
      </p:pic>
      <p:sp>
        <p:nvSpPr>
          <p:cNvPr id="8" name="TextBox 7"/>
          <p:cNvSpPr txBox="1"/>
          <p:nvPr/>
        </p:nvSpPr>
        <p:spPr>
          <a:xfrm>
            <a:off x="9167550" y="6127434"/>
            <a:ext cx="2719650" cy="307777"/>
          </a:xfrm>
          <a:prstGeom prst="rect">
            <a:avLst/>
          </a:prstGeom>
          <a:noFill/>
        </p:spPr>
        <p:txBody>
          <a:bodyPr wrap="square" rtlCol="0">
            <a:spAutoFit/>
          </a:bodyPr>
          <a:lstStyle/>
          <a:p>
            <a:r>
              <a:rPr lang="en-AU" sz="1400" dirty="0"/>
              <a:t>Source: Magical Oyster Tours</a:t>
            </a:r>
          </a:p>
        </p:txBody>
      </p:sp>
    </p:spTree>
    <p:extLst>
      <p:ext uri="{BB962C8B-B14F-4D97-AF65-F5344CB8AC3E}">
        <p14:creationId xmlns:p14="http://schemas.microsoft.com/office/powerpoint/2010/main" val="3712993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Our environmental impact…</a:t>
            </a:r>
          </a:p>
        </p:txBody>
      </p:sp>
      <p:sp>
        <p:nvSpPr>
          <p:cNvPr id="3" name="Content Placeholder 2"/>
          <p:cNvSpPr>
            <a:spLocks noGrp="1"/>
          </p:cNvSpPr>
          <p:nvPr>
            <p:ph idx="1"/>
          </p:nvPr>
        </p:nvSpPr>
        <p:spPr>
          <a:xfrm>
            <a:off x="2589212" y="1320799"/>
            <a:ext cx="4539721" cy="5537201"/>
          </a:xfrm>
        </p:spPr>
        <p:txBody>
          <a:bodyPr>
            <a:normAutofit lnSpcReduction="10000"/>
          </a:bodyPr>
          <a:lstStyle/>
          <a:p>
            <a:r>
              <a:rPr lang="en-AU" dirty="0"/>
              <a:t>Oysters are considered the canary of the waterway as they are an excellent indicator of estuary health.  </a:t>
            </a:r>
          </a:p>
          <a:p>
            <a:pPr marL="0" indent="0">
              <a:buNone/>
            </a:pPr>
            <a:endParaRPr lang="en-AU" dirty="0"/>
          </a:p>
          <a:p>
            <a:r>
              <a:rPr lang="en-AU" dirty="0"/>
              <a:t>Oysters are not fed or treated with any chemicals throughout their lifetime. </a:t>
            </a:r>
          </a:p>
          <a:p>
            <a:pPr marL="0" indent="0">
              <a:buNone/>
            </a:pPr>
            <a:endParaRPr lang="en-AU" dirty="0"/>
          </a:p>
          <a:p>
            <a:r>
              <a:rPr lang="en-AU" dirty="0"/>
              <a:t>The NSW oyster industry are guided by the Oyster Industry Sustainable Aquaculture Strategy (OISAS). </a:t>
            </a:r>
          </a:p>
          <a:p>
            <a:pPr marL="0" indent="0">
              <a:buNone/>
            </a:pPr>
            <a:endParaRPr lang="en-AU" dirty="0"/>
          </a:p>
          <a:p>
            <a:r>
              <a:rPr lang="en-AU" dirty="0"/>
              <a:t>Many oyster-producing estuaries in NSW have voluntarily developed Environmental Management Systems (EMS) that cover their specific waterways. </a:t>
            </a:r>
          </a:p>
        </p:txBody>
      </p:sp>
      <p:pic>
        <p:nvPicPr>
          <p:cNvPr id="1026" name="Picture 2" descr="http://www.nswoysters.com.au/uploads/5/7/9/9/57997149/img-5569_or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289" y="2743200"/>
            <a:ext cx="4456324" cy="33443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737600" y="6248400"/>
            <a:ext cx="2963334" cy="307777"/>
          </a:xfrm>
          <a:prstGeom prst="rect">
            <a:avLst/>
          </a:prstGeom>
          <a:noFill/>
        </p:spPr>
        <p:txBody>
          <a:bodyPr wrap="square" rtlCol="0">
            <a:spAutoFit/>
          </a:bodyPr>
          <a:lstStyle/>
          <a:p>
            <a:r>
              <a:rPr lang="en-AU" sz="1400" dirty="0"/>
              <a:t>Source: </a:t>
            </a:r>
            <a:r>
              <a:rPr lang="en-AU" sz="1400" dirty="0" err="1"/>
              <a:t>OceanWatch</a:t>
            </a:r>
            <a:r>
              <a:rPr lang="en-AU" sz="1400" dirty="0"/>
              <a:t> Australia</a:t>
            </a:r>
          </a:p>
        </p:txBody>
      </p:sp>
    </p:spTree>
    <p:extLst>
      <p:ext uri="{BB962C8B-B14F-4D97-AF65-F5344CB8AC3E}">
        <p14:creationId xmlns:p14="http://schemas.microsoft.com/office/powerpoint/2010/main" val="740178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Good News About Sydney Rock Oysters…</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319962" y="3500847"/>
            <a:ext cx="4184650" cy="2940288"/>
          </a:xfrm>
        </p:spPr>
      </p:pic>
      <p:sp>
        <p:nvSpPr>
          <p:cNvPr id="5" name="TextBox 4"/>
          <p:cNvSpPr txBox="1"/>
          <p:nvPr/>
        </p:nvSpPr>
        <p:spPr>
          <a:xfrm>
            <a:off x="2592925" y="1905000"/>
            <a:ext cx="4271701" cy="5078313"/>
          </a:xfrm>
          <a:prstGeom prst="rect">
            <a:avLst/>
          </a:prstGeom>
          <a:noFill/>
        </p:spPr>
        <p:txBody>
          <a:bodyPr wrap="square" rtlCol="0">
            <a:spAutoFit/>
          </a:bodyPr>
          <a:lstStyle/>
          <a:p>
            <a:r>
              <a:rPr lang="en-AU" dirty="0"/>
              <a:t>Nutritional benefits of this Super Food</a:t>
            </a:r>
          </a:p>
          <a:p>
            <a:endParaRPr lang="en-AU" dirty="0"/>
          </a:p>
          <a:p>
            <a:r>
              <a:rPr lang="en-AU" dirty="0"/>
              <a:t>Long shelf life – can live out of water for up to 3 weeks. Longer than any other species</a:t>
            </a:r>
          </a:p>
          <a:p>
            <a:endParaRPr lang="en-AU" dirty="0"/>
          </a:p>
          <a:p>
            <a:r>
              <a:rPr lang="en-AU" dirty="0"/>
              <a:t>Flavour and provenance characteristics unique to their estuary and seasonal variations.</a:t>
            </a:r>
          </a:p>
          <a:p>
            <a:endParaRPr lang="en-AU" dirty="0"/>
          </a:p>
          <a:p>
            <a:r>
              <a:rPr lang="en-AU" dirty="0"/>
              <a:t>100% organic &amp; wild harvest</a:t>
            </a:r>
          </a:p>
          <a:p>
            <a:endParaRPr lang="en-AU" dirty="0"/>
          </a:p>
          <a:p>
            <a:r>
              <a:rPr lang="en-AU" dirty="0"/>
              <a:t>Huge export opportunities.</a:t>
            </a:r>
          </a:p>
          <a:p>
            <a:endParaRPr lang="en-AU" dirty="0"/>
          </a:p>
          <a:p>
            <a:r>
              <a:rPr lang="en-AU" dirty="0"/>
              <a:t>Significant domestic &amp; international tourism opportunities</a:t>
            </a:r>
          </a:p>
          <a:p>
            <a:endParaRPr lang="en-AU" dirty="0"/>
          </a:p>
          <a:p>
            <a:endParaRPr lang="en-AU" dirty="0"/>
          </a:p>
        </p:txBody>
      </p:sp>
      <p:sp>
        <p:nvSpPr>
          <p:cNvPr id="6" name="TextBox 5"/>
          <p:cNvSpPr txBox="1"/>
          <p:nvPr/>
        </p:nvSpPr>
        <p:spPr>
          <a:xfrm>
            <a:off x="9412287" y="6550223"/>
            <a:ext cx="2106667" cy="307777"/>
          </a:xfrm>
          <a:prstGeom prst="rect">
            <a:avLst/>
          </a:prstGeom>
          <a:noFill/>
        </p:spPr>
        <p:txBody>
          <a:bodyPr wrap="none" rtlCol="0">
            <a:spAutoFit/>
          </a:bodyPr>
          <a:lstStyle/>
          <a:p>
            <a:r>
              <a:rPr lang="en-AU" sz="1400" dirty="0"/>
              <a:t>Source: Tathra Oysters</a:t>
            </a:r>
          </a:p>
        </p:txBody>
      </p:sp>
    </p:spTree>
    <p:extLst>
      <p:ext uri="{BB962C8B-B14F-4D97-AF65-F5344CB8AC3E}">
        <p14:creationId xmlns:p14="http://schemas.microsoft.com/office/powerpoint/2010/main" val="3898020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Questions?</a:t>
            </a:r>
          </a:p>
        </p:txBody>
      </p:sp>
      <p:sp>
        <p:nvSpPr>
          <p:cNvPr id="3" name="Content Placeholder 2"/>
          <p:cNvSpPr>
            <a:spLocks noGrp="1"/>
          </p:cNvSpPr>
          <p:nvPr>
            <p:ph idx="1"/>
          </p:nvPr>
        </p:nvSpPr>
        <p:spPr>
          <a:xfrm>
            <a:off x="2470679" y="1437845"/>
            <a:ext cx="2986338" cy="3777622"/>
          </a:xfrm>
        </p:spPr>
        <p:txBody>
          <a:bodyPr/>
          <a:lstStyle/>
          <a:p>
            <a:pPr marL="0" indent="0">
              <a:buNone/>
            </a:pPr>
            <a:r>
              <a:rPr lang="en-AU" dirty="0"/>
              <a:t>For further information:</a:t>
            </a:r>
          </a:p>
          <a:p>
            <a:r>
              <a:rPr lang="en-AU" dirty="0"/>
              <a:t>Contact:</a:t>
            </a:r>
          </a:p>
          <a:p>
            <a:pPr marL="0" indent="0">
              <a:buNone/>
            </a:pPr>
            <a:endParaRPr lang="en-AU" dirty="0"/>
          </a:p>
          <a:p>
            <a:r>
              <a:rPr lang="en-AU" dirty="0"/>
              <a:t>Mob.:</a:t>
            </a:r>
          </a:p>
          <a:p>
            <a:pPr marL="0" indent="0">
              <a:buNone/>
            </a:pPr>
            <a:endParaRPr lang="en-AU" dirty="0"/>
          </a:p>
          <a:p>
            <a:r>
              <a:rPr lang="en-AU" dirty="0"/>
              <a:t>E:</a:t>
            </a:r>
          </a:p>
          <a:p>
            <a:endParaRPr lang="en-AU" dirty="0"/>
          </a:p>
          <a:p>
            <a:r>
              <a:rPr lang="en-AU" dirty="0"/>
              <a:t>www.</a:t>
            </a:r>
          </a:p>
        </p:txBody>
      </p:sp>
      <p:pic>
        <p:nvPicPr>
          <p:cNvPr id="2050" name="Picture 2" descr="http://www.nswoysters.com.au/uploads/5/7/9/9/57997149/mg-0383_or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5550" y="1264555"/>
            <a:ext cx="5929062" cy="39509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642878" y="5418667"/>
            <a:ext cx="2861734" cy="307777"/>
          </a:xfrm>
          <a:prstGeom prst="rect">
            <a:avLst/>
          </a:prstGeom>
          <a:noFill/>
        </p:spPr>
        <p:txBody>
          <a:bodyPr wrap="square" rtlCol="0">
            <a:spAutoFit/>
          </a:bodyPr>
          <a:lstStyle/>
          <a:p>
            <a:r>
              <a:rPr lang="en-AU" sz="1400" dirty="0"/>
              <a:t>Source: </a:t>
            </a:r>
            <a:r>
              <a:rPr lang="en-AU" sz="1400" dirty="0" err="1"/>
              <a:t>OceanWatch</a:t>
            </a:r>
            <a:r>
              <a:rPr lang="en-AU" sz="1400" dirty="0"/>
              <a:t> Australia</a:t>
            </a:r>
          </a:p>
        </p:txBody>
      </p:sp>
    </p:spTree>
    <p:extLst>
      <p:ext uri="{BB962C8B-B14F-4D97-AF65-F5344CB8AC3E}">
        <p14:creationId xmlns:p14="http://schemas.microsoft.com/office/powerpoint/2010/main" val="1126095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Sit back and relax…</a:t>
            </a:r>
          </a:p>
        </p:txBody>
      </p:sp>
      <p:pic>
        <p:nvPicPr>
          <p:cNvPr id="5" name="Po6kvZ_z_OA"/>
          <p:cNvPicPr>
            <a:picLocks noGrp="1" noRot="1" noChangeAspect="1"/>
          </p:cNvPicPr>
          <p:nvPr>
            <p:ph idx="1"/>
            <a:videoFile r:link="rId1"/>
          </p:nvPr>
        </p:nvPicPr>
        <p:blipFill>
          <a:blip r:embed="rId4"/>
          <a:stretch>
            <a:fillRect/>
          </a:stretch>
        </p:blipFill>
        <p:spPr>
          <a:xfrm>
            <a:off x="2592925" y="1618957"/>
            <a:ext cx="8379875" cy="4713679"/>
          </a:xfrm>
          <a:prstGeom prst="rect">
            <a:avLst/>
          </a:prstGeom>
        </p:spPr>
      </p:pic>
      <p:sp>
        <p:nvSpPr>
          <p:cNvPr id="6" name="TextBox 5"/>
          <p:cNvSpPr txBox="1"/>
          <p:nvPr/>
        </p:nvSpPr>
        <p:spPr>
          <a:xfrm>
            <a:off x="6756400" y="6485467"/>
            <a:ext cx="5164667" cy="307777"/>
          </a:xfrm>
          <a:prstGeom prst="rect">
            <a:avLst/>
          </a:prstGeom>
          <a:noFill/>
        </p:spPr>
        <p:txBody>
          <a:bodyPr wrap="square" rtlCol="0">
            <a:spAutoFit/>
          </a:bodyPr>
          <a:lstStyle/>
          <a:p>
            <a:r>
              <a:rPr lang="en-AU" sz="1400" dirty="0"/>
              <a:t>With thanks to NSW South &amp; Bega Coast Oysters</a:t>
            </a:r>
          </a:p>
        </p:txBody>
      </p:sp>
    </p:spTree>
    <p:extLst>
      <p:ext uri="{BB962C8B-B14F-4D97-AF65-F5344CB8AC3E}">
        <p14:creationId xmlns:p14="http://schemas.microsoft.com/office/powerpoint/2010/main" val="2477947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History of Oysters in Australia…</a:t>
            </a:r>
          </a:p>
        </p:txBody>
      </p:sp>
      <p:sp>
        <p:nvSpPr>
          <p:cNvPr id="3" name="Content Placeholder 2"/>
          <p:cNvSpPr>
            <a:spLocks noGrp="1"/>
          </p:cNvSpPr>
          <p:nvPr>
            <p:ph idx="1"/>
          </p:nvPr>
        </p:nvSpPr>
        <p:spPr>
          <a:xfrm>
            <a:off x="2589212" y="1388533"/>
            <a:ext cx="4641321" cy="5249334"/>
          </a:xfrm>
        </p:spPr>
        <p:txBody>
          <a:bodyPr>
            <a:noAutofit/>
          </a:bodyPr>
          <a:lstStyle/>
          <a:p>
            <a:r>
              <a:rPr lang="en-AU" dirty="0"/>
              <a:t>Oysters – an important food source for Aboriginal people for thousands of years.</a:t>
            </a:r>
          </a:p>
          <a:p>
            <a:pPr marL="0" indent="0">
              <a:buNone/>
            </a:pPr>
            <a:endParaRPr lang="en-AU" dirty="0"/>
          </a:p>
          <a:p>
            <a:r>
              <a:rPr lang="en-AU" dirty="0"/>
              <a:t>European settlement decimated </a:t>
            </a:r>
          </a:p>
          <a:p>
            <a:pPr marL="0" indent="0">
              <a:buNone/>
            </a:pPr>
            <a:r>
              <a:rPr lang="en-AU" dirty="0"/>
              <a:t>     native food stocks as a source of:</a:t>
            </a:r>
          </a:p>
          <a:p>
            <a:pPr lvl="1"/>
            <a:r>
              <a:rPr lang="en-AU" sz="1800" dirty="0"/>
              <a:t>Food</a:t>
            </a:r>
          </a:p>
          <a:p>
            <a:pPr lvl="1"/>
            <a:r>
              <a:rPr lang="en-AU" sz="1800" dirty="0"/>
              <a:t>Lime for cement </a:t>
            </a:r>
          </a:p>
          <a:p>
            <a:pPr marL="457200" lvl="1" indent="0">
              <a:buNone/>
            </a:pPr>
            <a:r>
              <a:rPr lang="en-AU" sz="1800" dirty="0"/>
              <a:t>     production</a:t>
            </a:r>
          </a:p>
          <a:p>
            <a:pPr marL="457200" lvl="1" indent="0">
              <a:buNone/>
            </a:pPr>
            <a:endParaRPr lang="en-AU" sz="1800" dirty="0"/>
          </a:p>
          <a:p>
            <a:r>
              <a:rPr lang="en-AU" dirty="0"/>
              <a:t>Systematic cultivation of oysters </a:t>
            </a:r>
          </a:p>
          <a:p>
            <a:pPr marL="0" indent="0">
              <a:buNone/>
            </a:pPr>
            <a:r>
              <a:rPr lang="en-AU" dirty="0"/>
              <a:t>     started in the 1870s                                                  </a:t>
            </a:r>
          </a:p>
          <a:p>
            <a:pPr marL="0" indent="0">
              <a:buNone/>
            </a:pPr>
            <a:r>
              <a:rPr lang="en-AU" sz="1400" dirty="0"/>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9867" y="3318537"/>
            <a:ext cx="4104745" cy="3078559"/>
          </a:xfrm>
          <a:prstGeom prst="rect">
            <a:avLst/>
          </a:prstGeom>
        </p:spPr>
      </p:pic>
      <p:sp>
        <p:nvSpPr>
          <p:cNvPr id="5" name="TextBox 4"/>
          <p:cNvSpPr txBox="1"/>
          <p:nvPr/>
        </p:nvSpPr>
        <p:spPr>
          <a:xfrm>
            <a:off x="8873066" y="6483978"/>
            <a:ext cx="3884612" cy="307777"/>
          </a:xfrm>
          <a:prstGeom prst="rect">
            <a:avLst/>
          </a:prstGeom>
          <a:noFill/>
        </p:spPr>
        <p:txBody>
          <a:bodyPr wrap="square" rtlCol="0">
            <a:spAutoFit/>
          </a:bodyPr>
          <a:lstStyle/>
          <a:p>
            <a:r>
              <a:rPr lang="en-AU" sz="1400" dirty="0"/>
              <a:t>Source: Dictionary of Sydney</a:t>
            </a:r>
          </a:p>
        </p:txBody>
      </p:sp>
    </p:spTree>
    <p:extLst>
      <p:ext uri="{BB962C8B-B14F-4D97-AF65-F5344CB8AC3E}">
        <p14:creationId xmlns:p14="http://schemas.microsoft.com/office/powerpoint/2010/main" val="857353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Oyster Basics…</a:t>
            </a:r>
          </a:p>
        </p:txBody>
      </p:sp>
      <p:sp>
        <p:nvSpPr>
          <p:cNvPr id="3" name="Content Placeholder 2"/>
          <p:cNvSpPr>
            <a:spLocks noGrp="1"/>
          </p:cNvSpPr>
          <p:nvPr>
            <p:ph idx="1"/>
          </p:nvPr>
        </p:nvSpPr>
        <p:spPr>
          <a:xfrm>
            <a:off x="2589212" y="1405467"/>
            <a:ext cx="5640388" cy="5452533"/>
          </a:xfrm>
        </p:spPr>
        <p:txBody>
          <a:bodyPr>
            <a:normAutofit lnSpcReduction="10000"/>
          </a:bodyPr>
          <a:lstStyle/>
          <a:p>
            <a:r>
              <a:rPr lang="en-AU" sz="2400" b="1" dirty="0"/>
              <a:t>SYDNEY ROCK OYSTER </a:t>
            </a:r>
          </a:p>
          <a:p>
            <a:r>
              <a:rPr lang="en-AU" dirty="0"/>
              <a:t>Native to Australia</a:t>
            </a:r>
          </a:p>
          <a:p>
            <a:r>
              <a:rPr lang="en-AU" dirty="0"/>
              <a:t>Found between Hervey Bay (QLD) &amp;</a:t>
            </a:r>
            <a:r>
              <a:rPr lang="en-AU" dirty="0" err="1"/>
              <a:t>Wingan</a:t>
            </a:r>
            <a:r>
              <a:rPr lang="en-AU" dirty="0"/>
              <a:t> Inlet (VIC)</a:t>
            </a:r>
          </a:p>
          <a:p>
            <a:r>
              <a:rPr lang="en-AU" dirty="0"/>
              <a:t>Farmed extensively throughout NSW</a:t>
            </a:r>
          </a:p>
          <a:p>
            <a:r>
              <a:rPr lang="en-AU" dirty="0"/>
              <a:t>90% of production in NSW</a:t>
            </a:r>
          </a:p>
          <a:p>
            <a:r>
              <a:rPr lang="en-AU" dirty="0"/>
              <a:t>3-4 years to reach market size</a:t>
            </a:r>
            <a:endParaRPr lang="en-AU" b="1" dirty="0"/>
          </a:p>
          <a:p>
            <a:pPr marL="0" indent="0">
              <a:buNone/>
            </a:pPr>
            <a:endParaRPr lang="en-AU" b="1" dirty="0"/>
          </a:p>
          <a:p>
            <a:r>
              <a:rPr lang="en-AU" sz="2400" b="1" dirty="0"/>
              <a:t>PACIFIC OYSTER</a:t>
            </a:r>
          </a:p>
          <a:p>
            <a:r>
              <a:rPr lang="en-AU" dirty="0"/>
              <a:t>Introduced to Australia from Japan in the 1940s</a:t>
            </a:r>
          </a:p>
          <a:p>
            <a:r>
              <a:rPr lang="en-AU" dirty="0"/>
              <a:t>Mostly grown in SA, Tasmania &amp; selected NSW estuaries. Considered a noxious species in other waters.</a:t>
            </a:r>
          </a:p>
          <a:p>
            <a:r>
              <a:rPr lang="en-AU" dirty="0"/>
              <a:t>18 months to reach market size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6587" y="1948822"/>
            <a:ext cx="3151279" cy="2353733"/>
          </a:xfrm>
          <a:prstGeom prst="rect">
            <a:avLst/>
          </a:prstGeom>
        </p:spPr>
      </p:pic>
      <p:sp>
        <p:nvSpPr>
          <p:cNvPr id="5" name="TextBox 4"/>
          <p:cNvSpPr txBox="1"/>
          <p:nvPr/>
        </p:nvSpPr>
        <p:spPr>
          <a:xfrm>
            <a:off x="9785786" y="4302555"/>
            <a:ext cx="2269067" cy="307777"/>
          </a:xfrm>
          <a:prstGeom prst="rect">
            <a:avLst/>
          </a:prstGeom>
          <a:noFill/>
        </p:spPr>
        <p:txBody>
          <a:bodyPr wrap="square" rtlCol="0">
            <a:spAutoFit/>
          </a:bodyPr>
          <a:lstStyle/>
          <a:p>
            <a:r>
              <a:rPr lang="en-AU" sz="1400" dirty="0"/>
              <a:t>Source: Tathra Oysters</a:t>
            </a:r>
          </a:p>
        </p:txBody>
      </p:sp>
      <p:sp>
        <p:nvSpPr>
          <p:cNvPr id="6" name="TextBox 5"/>
          <p:cNvSpPr txBox="1"/>
          <p:nvPr/>
        </p:nvSpPr>
        <p:spPr>
          <a:xfrm>
            <a:off x="8432800" y="1264555"/>
            <a:ext cx="3285066" cy="646331"/>
          </a:xfrm>
          <a:prstGeom prst="rect">
            <a:avLst/>
          </a:prstGeom>
          <a:noFill/>
        </p:spPr>
        <p:txBody>
          <a:bodyPr wrap="square" rtlCol="0">
            <a:spAutoFit/>
          </a:bodyPr>
          <a:lstStyle/>
          <a:p>
            <a:pPr algn="ctr"/>
            <a:r>
              <a:rPr lang="en-AU" dirty="0"/>
              <a:t>A delicious Sydney Rock Oyster</a:t>
            </a:r>
          </a:p>
        </p:txBody>
      </p:sp>
    </p:spTree>
    <p:extLst>
      <p:ext uri="{BB962C8B-B14F-4D97-AF65-F5344CB8AC3E}">
        <p14:creationId xmlns:p14="http://schemas.microsoft.com/office/powerpoint/2010/main" val="429864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Oyster Lifecycle…</a:t>
            </a:r>
          </a:p>
        </p:txBody>
      </p:sp>
      <p:sp>
        <p:nvSpPr>
          <p:cNvPr id="3" name="Content Placeholder 2"/>
          <p:cNvSpPr>
            <a:spLocks noGrp="1"/>
          </p:cNvSpPr>
          <p:nvPr>
            <p:ph idx="1"/>
          </p:nvPr>
        </p:nvSpPr>
        <p:spPr>
          <a:xfrm>
            <a:off x="2589212" y="1439333"/>
            <a:ext cx="3856743" cy="4943674"/>
          </a:xfrm>
        </p:spPr>
        <p:txBody>
          <a:bodyPr>
            <a:normAutofit lnSpcReduction="10000"/>
          </a:bodyPr>
          <a:lstStyle/>
          <a:p>
            <a:r>
              <a:rPr lang="en-AU" dirty="0"/>
              <a:t>During spawning each female can release up to 20million eggs.</a:t>
            </a:r>
          </a:p>
          <a:p>
            <a:pPr marL="0" indent="0">
              <a:buNone/>
            </a:pPr>
            <a:endParaRPr lang="en-AU" dirty="0"/>
          </a:p>
          <a:p>
            <a:r>
              <a:rPr lang="en-AU" dirty="0"/>
              <a:t>The fertilised eggs float in the water for 3-4 weeks seeking a safe place to attach an grow.</a:t>
            </a:r>
          </a:p>
          <a:p>
            <a:pPr marL="0" indent="0">
              <a:buNone/>
            </a:pPr>
            <a:endParaRPr lang="en-AU" dirty="0"/>
          </a:p>
          <a:p>
            <a:r>
              <a:rPr lang="en-AU" dirty="0"/>
              <a:t>Once they attach, they are described as </a:t>
            </a:r>
            <a:r>
              <a:rPr lang="en-AU" b="1" dirty="0"/>
              <a:t>SPAT.</a:t>
            </a:r>
          </a:p>
          <a:p>
            <a:pPr marL="0" indent="0">
              <a:buNone/>
            </a:pPr>
            <a:endParaRPr lang="en-AU" dirty="0"/>
          </a:p>
          <a:p>
            <a:r>
              <a:rPr lang="en-AU" dirty="0"/>
              <a:t>Underwater slats, placed closely together, shelter the spat from birds and fish</a:t>
            </a:r>
          </a:p>
          <a:p>
            <a:endParaRPr lang="en-AU" dirty="0"/>
          </a:p>
        </p:txBody>
      </p:sp>
      <p:sp>
        <p:nvSpPr>
          <p:cNvPr id="5" name="TextBox 4"/>
          <p:cNvSpPr txBox="1"/>
          <p:nvPr/>
        </p:nvSpPr>
        <p:spPr>
          <a:xfrm rot="10800000" flipV="1">
            <a:off x="8500532" y="6493075"/>
            <a:ext cx="3004079" cy="307777"/>
          </a:xfrm>
          <a:prstGeom prst="rect">
            <a:avLst/>
          </a:prstGeom>
          <a:noFill/>
        </p:spPr>
        <p:txBody>
          <a:bodyPr wrap="square" rtlCol="0">
            <a:spAutoFit/>
          </a:bodyPr>
          <a:lstStyle/>
          <a:p>
            <a:r>
              <a:rPr lang="en-AU" sz="1400" dirty="0"/>
              <a:t>Source: </a:t>
            </a:r>
            <a:r>
              <a:rPr lang="en-AU" sz="1400" dirty="0" err="1"/>
              <a:t>OceanWatch</a:t>
            </a:r>
            <a:r>
              <a:rPr lang="en-AU" sz="1400" dirty="0"/>
              <a:t> Australia</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7367" y="2760132"/>
            <a:ext cx="4830500" cy="3622875"/>
          </a:xfrm>
          <a:prstGeom prst="rect">
            <a:avLst/>
          </a:prstGeom>
        </p:spPr>
      </p:pic>
    </p:spTree>
    <p:extLst>
      <p:ext uri="{BB962C8B-B14F-4D97-AF65-F5344CB8AC3E}">
        <p14:creationId xmlns:p14="http://schemas.microsoft.com/office/powerpoint/2010/main" val="366462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Oyster Lifecycle…</a:t>
            </a:r>
          </a:p>
        </p:txBody>
      </p:sp>
      <p:sp>
        <p:nvSpPr>
          <p:cNvPr id="3" name="Content Placeholder 2"/>
          <p:cNvSpPr>
            <a:spLocks noGrp="1"/>
          </p:cNvSpPr>
          <p:nvPr>
            <p:ph idx="1"/>
          </p:nvPr>
        </p:nvSpPr>
        <p:spPr>
          <a:xfrm>
            <a:off x="2589212" y="1439333"/>
            <a:ext cx="3856743" cy="4471889"/>
          </a:xfrm>
        </p:spPr>
        <p:txBody>
          <a:bodyPr/>
          <a:lstStyle/>
          <a:p>
            <a:r>
              <a:rPr lang="en-AU" dirty="0"/>
              <a:t>Once the spat reach 10mm in size, they are removed from the water and sorted into similar size ranges.</a:t>
            </a:r>
          </a:p>
          <a:p>
            <a:pPr marL="0" indent="0">
              <a:buNone/>
            </a:pPr>
            <a:endParaRPr lang="en-AU" dirty="0"/>
          </a:p>
          <a:p>
            <a:r>
              <a:rPr lang="en-AU" dirty="0"/>
              <a:t>They are then returned to the water to grow.</a:t>
            </a:r>
          </a:p>
          <a:p>
            <a:pPr marL="0" indent="0">
              <a:buNone/>
            </a:pPr>
            <a:endParaRPr lang="en-AU" dirty="0"/>
          </a:p>
          <a:p>
            <a:r>
              <a:rPr lang="en-AU" dirty="0"/>
              <a:t>Farmers can use a variety of different in-water systems to grow out the oysters.</a:t>
            </a:r>
          </a:p>
          <a:p>
            <a:endParaRPr lang="en-AU"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9958" y="3031066"/>
            <a:ext cx="4404653" cy="3303490"/>
          </a:xfrm>
          <a:prstGeom prst="rect">
            <a:avLst/>
          </a:prstGeom>
        </p:spPr>
      </p:pic>
      <p:sp>
        <p:nvSpPr>
          <p:cNvPr id="5" name="TextBox 4"/>
          <p:cNvSpPr txBox="1"/>
          <p:nvPr/>
        </p:nvSpPr>
        <p:spPr>
          <a:xfrm rot="10800000" flipV="1">
            <a:off x="8500532" y="6493075"/>
            <a:ext cx="3004079" cy="307777"/>
          </a:xfrm>
          <a:prstGeom prst="rect">
            <a:avLst/>
          </a:prstGeom>
          <a:noFill/>
        </p:spPr>
        <p:txBody>
          <a:bodyPr wrap="square" rtlCol="0">
            <a:spAutoFit/>
          </a:bodyPr>
          <a:lstStyle/>
          <a:p>
            <a:r>
              <a:rPr lang="en-AU" sz="1400" dirty="0"/>
              <a:t>Source: </a:t>
            </a:r>
            <a:r>
              <a:rPr lang="en-AU" sz="1400" dirty="0" err="1"/>
              <a:t>OceanWatch</a:t>
            </a:r>
            <a:r>
              <a:rPr lang="en-AU" sz="1400" dirty="0"/>
              <a:t> Australia</a:t>
            </a:r>
          </a:p>
        </p:txBody>
      </p:sp>
    </p:spTree>
    <p:extLst>
      <p:ext uri="{BB962C8B-B14F-4D97-AF65-F5344CB8AC3E}">
        <p14:creationId xmlns:p14="http://schemas.microsoft.com/office/powerpoint/2010/main" val="3178132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Harvesting…</a:t>
            </a:r>
          </a:p>
        </p:txBody>
      </p:sp>
      <p:sp>
        <p:nvSpPr>
          <p:cNvPr id="3" name="Content Placeholder 2"/>
          <p:cNvSpPr>
            <a:spLocks noGrp="1"/>
          </p:cNvSpPr>
          <p:nvPr>
            <p:ph idx="1"/>
          </p:nvPr>
        </p:nvSpPr>
        <p:spPr>
          <a:xfrm>
            <a:off x="2589212" y="1270000"/>
            <a:ext cx="5437188" cy="5384800"/>
          </a:xfrm>
        </p:spPr>
        <p:txBody>
          <a:bodyPr>
            <a:normAutofit/>
          </a:bodyPr>
          <a:lstStyle/>
          <a:p>
            <a:r>
              <a:rPr lang="en-AU" dirty="0">
                <a:solidFill>
                  <a:schemeClr val="tx1"/>
                </a:solidFill>
              </a:rPr>
              <a:t>Oysters are graded once or twice per year, sorted into similar sizes, and then returned to the water for further growing.</a:t>
            </a:r>
          </a:p>
          <a:p>
            <a:pPr marL="0" indent="0">
              <a:buNone/>
            </a:pPr>
            <a:endParaRPr lang="en-AU" dirty="0"/>
          </a:p>
          <a:p>
            <a:r>
              <a:rPr lang="en-AU" dirty="0"/>
              <a:t>The final grading process is completed by hand or using a computerised machine and sorts the oysters by size, into:</a:t>
            </a:r>
          </a:p>
          <a:p>
            <a:pPr lvl="1"/>
            <a:r>
              <a:rPr lang="en-AU" sz="1800" dirty="0"/>
              <a:t>Plate (Very Large)</a:t>
            </a:r>
          </a:p>
          <a:p>
            <a:pPr lvl="1"/>
            <a:r>
              <a:rPr lang="en-AU" sz="1800" dirty="0"/>
              <a:t>Bistro (Large)</a:t>
            </a:r>
          </a:p>
          <a:p>
            <a:pPr lvl="1"/>
            <a:r>
              <a:rPr lang="en-AU" sz="1800" dirty="0"/>
              <a:t>Bottle (Medium)</a:t>
            </a:r>
          </a:p>
          <a:p>
            <a:pPr lvl="1"/>
            <a:r>
              <a:rPr lang="en-AU" sz="1800" dirty="0"/>
              <a:t>Cocktail (Small)</a:t>
            </a:r>
          </a:p>
          <a:p>
            <a:pPr marL="457200" lvl="1" indent="0">
              <a:buNone/>
            </a:pPr>
            <a:endParaRPr lang="en-AU" sz="1800" dirty="0"/>
          </a:p>
          <a:p>
            <a:r>
              <a:rPr lang="en-AU" sz="2000" dirty="0"/>
              <a:t>Harvest time is driven by estuary location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6400" y="2826943"/>
            <a:ext cx="3749145" cy="2811858"/>
          </a:xfrm>
          <a:prstGeom prst="rect">
            <a:avLst/>
          </a:prstGeom>
        </p:spPr>
      </p:pic>
      <p:sp>
        <p:nvSpPr>
          <p:cNvPr id="5" name="TextBox 4"/>
          <p:cNvSpPr txBox="1"/>
          <p:nvPr/>
        </p:nvSpPr>
        <p:spPr>
          <a:xfrm>
            <a:off x="8788400" y="5638800"/>
            <a:ext cx="3200400" cy="307777"/>
          </a:xfrm>
          <a:prstGeom prst="rect">
            <a:avLst/>
          </a:prstGeom>
          <a:noFill/>
        </p:spPr>
        <p:txBody>
          <a:bodyPr wrap="square" rtlCol="0">
            <a:spAutoFit/>
          </a:bodyPr>
          <a:lstStyle/>
          <a:p>
            <a:r>
              <a:rPr lang="en-AU" sz="1400" dirty="0"/>
              <a:t>Source: </a:t>
            </a:r>
            <a:r>
              <a:rPr lang="en-AU" sz="1400" dirty="0" err="1"/>
              <a:t>OceanWatch</a:t>
            </a:r>
            <a:r>
              <a:rPr lang="en-AU" sz="1400" dirty="0"/>
              <a:t> Australia</a:t>
            </a:r>
          </a:p>
        </p:txBody>
      </p:sp>
    </p:spTree>
    <p:extLst>
      <p:ext uri="{BB962C8B-B14F-4D97-AF65-F5344CB8AC3E}">
        <p14:creationId xmlns:p14="http://schemas.microsoft.com/office/powerpoint/2010/main" val="1670415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Where do they grow…</a:t>
            </a:r>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99605" y="1619148"/>
            <a:ext cx="4927462" cy="4832452"/>
          </a:xfrm>
          <a:prstGeom prst="rect">
            <a:avLst/>
          </a:prstGeom>
          <a:noFill/>
          <a:ln>
            <a:solidFill>
              <a:srgbClr val="000000"/>
            </a:solidFill>
          </a:ln>
        </p:spPr>
      </p:pic>
      <p:sp>
        <p:nvSpPr>
          <p:cNvPr id="5" name="TextBox 4"/>
          <p:cNvSpPr txBox="1"/>
          <p:nvPr/>
        </p:nvSpPr>
        <p:spPr>
          <a:xfrm>
            <a:off x="9127066" y="6197601"/>
            <a:ext cx="2861733" cy="307777"/>
          </a:xfrm>
          <a:prstGeom prst="rect">
            <a:avLst/>
          </a:prstGeom>
          <a:noFill/>
        </p:spPr>
        <p:txBody>
          <a:bodyPr wrap="square" rtlCol="0">
            <a:spAutoFit/>
          </a:bodyPr>
          <a:lstStyle/>
          <a:p>
            <a:r>
              <a:rPr lang="en-AU" sz="1400" dirty="0"/>
              <a:t>Source: NSW DPI Aquaculture</a:t>
            </a:r>
          </a:p>
        </p:txBody>
      </p:sp>
    </p:spTree>
    <p:extLst>
      <p:ext uri="{BB962C8B-B14F-4D97-AF65-F5344CB8AC3E}">
        <p14:creationId xmlns:p14="http://schemas.microsoft.com/office/powerpoint/2010/main" val="676405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My estuary…</a:t>
            </a:r>
          </a:p>
        </p:txBody>
      </p:sp>
      <p:pic>
        <p:nvPicPr>
          <p:cNvPr id="4" name="Content Placeholder 3"/>
          <p:cNvPicPr>
            <a:picLocks noGrp="1" noChangeAspect="1"/>
          </p:cNvPicPr>
          <p:nvPr>
            <p:ph idx="1"/>
          </p:nvPr>
        </p:nvPicPr>
        <p:blipFill>
          <a:blip r:embed="rId2"/>
          <a:stretch>
            <a:fillRect/>
          </a:stretch>
        </p:blipFill>
        <p:spPr>
          <a:xfrm>
            <a:off x="3386667" y="1277539"/>
            <a:ext cx="6925733" cy="5194301"/>
          </a:xfrm>
        </p:spPr>
      </p:pic>
      <p:sp>
        <p:nvSpPr>
          <p:cNvPr id="5" name="TextBox 4"/>
          <p:cNvSpPr txBox="1"/>
          <p:nvPr/>
        </p:nvSpPr>
        <p:spPr>
          <a:xfrm>
            <a:off x="10471142" y="5733176"/>
            <a:ext cx="1466858" cy="738664"/>
          </a:xfrm>
          <a:prstGeom prst="rect">
            <a:avLst/>
          </a:prstGeom>
          <a:noFill/>
        </p:spPr>
        <p:txBody>
          <a:bodyPr wrap="square" rtlCol="0">
            <a:spAutoFit/>
          </a:bodyPr>
          <a:lstStyle/>
          <a:p>
            <a:r>
              <a:rPr lang="en-AU" sz="1400" dirty="0"/>
              <a:t>Source: </a:t>
            </a:r>
            <a:r>
              <a:rPr lang="en-AU" sz="1400" dirty="0" err="1"/>
              <a:t>OceanWatch</a:t>
            </a:r>
            <a:r>
              <a:rPr lang="en-AU" sz="1400" dirty="0"/>
              <a:t> Australia</a:t>
            </a:r>
          </a:p>
        </p:txBody>
      </p:sp>
    </p:spTree>
    <p:extLst>
      <p:ext uri="{BB962C8B-B14F-4D97-AF65-F5344CB8AC3E}">
        <p14:creationId xmlns:p14="http://schemas.microsoft.com/office/powerpoint/2010/main" val="2866186871"/>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491</TotalTime>
  <Words>1734</Words>
  <Application>Microsoft Office PowerPoint</Application>
  <PresentationFormat>Widescreen</PresentationFormat>
  <Paragraphs>310</Paragraphs>
  <Slides>16</Slides>
  <Notes>15</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Century Gothic</vt:lpstr>
      <vt:lpstr>Wingdings 3</vt:lpstr>
      <vt:lpstr>Wisp</vt:lpstr>
      <vt:lpstr>The Good News About Oysters</vt:lpstr>
      <vt:lpstr>Sit back and relax…</vt:lpstr>
      <vt:lpstr>The History of Oysters in Australia…</vt:lpstr>
      <vt:lpstr>Oyster Basics…</vt:lpstr>
      <vt:lpstr>The Oyster Lifecycle…</vt:lpstr>
      <vt:lpstr>The Oyster Lifecycle…</vt:lpstr>
      <vt:lpstr>Harvesting…</vt:lpstr>
      <vt:lpstr>Where do they grow…</vt:lpstr>
      <vt:lpstr>My estuary…</vt:lpstr>
      <vt:lpstr>My estuary…</vt:lpstr>
      <vt:lpstr>My estuary…</vt:lpstr>
      <vt:lpstr>Show me the money!</vt:lpstr>
      <vt:lpstr>How we benefit the community…</vt:lpstr>
      <vt:lpstr>Our environmental impact…</vt:lpstr>
      <vt:lpstr>The Good News About Sydney Rock Oysters…</vt:lpstr>
      <vt:lpstr>Questions?</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Good News About Oysters</dc:title>
  <dc:creator>Melanie Trethowan</dc:creator>
  <cp:lastModifiedBy>Caroline</cp:lastModifiedBy>
  <cp:revision>37</cp:revision>
  <dcterms:created xsi:type="dcterms:W3CDTF">2018-04-25T23:20:17Z</dcterms:created>
  <dcterms:modified xsi:type="dcterms:W3CDTF">2018-06-30T04:38:13Z</dcterms:modified>
</cp:coreProperties>
</file>